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</p:sldMasterIdLst>
  <p:notesMasterIdLst>
    <p:notesMasterId r:id="rId22"/>
  </p:notesMasterIdLst>
  <p:handoutMasterIdLst>
    <p:handoutMasterId r:id="rId23"/>
  </p:handoutMasterIdLst>
  <p:sldIdLst>
    <p:sldId id="256" r:id="rId3"/>
    <p:sldId id="275" r:id="rId4"/>
    <p:sldId id="2932" r:id="rId5"/>
    <p:sldId id="2933" r:id="rId6"/>
    <p:sldId id="2934" r:id="rId7"/>
    <p:sldId id="2935" r:id="rId8"/>
    <p:sldId id="2936" r:id="rId9"/>
    <p:sldId id="2937" r:id="rId10"/>
    <p:sldId id="2938" r:id="rId11"/>
    <p:sldId id="2939" r:id="rId12"/>
    <p:sldId id="2946" r:id="rId13"/>
    <p:sldId id="2943" r:id="rId14"/>
    <p:sldId id="2947" r:id="rId15"/>
    <p:sldId id="2940" r:id="rId16"/>
    <p:sldId id="2941" r:id="rId17"/>
    <p:sldId id="2948" r:id="rId18"/>
    <p:sldId id="2950" r:id="rId19"/>
    <p:sldId id="2942" r:id="rId20"/>
    <p:sldId id="274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e Iriondo" initials="AI" lastIdx="4" clrIdx="0">
    <p:extLst>
      <p:ext uri="{19B8F6BF-5375-455C-9EA6-DF929625EA0E}">
        <p15:presenceInfo xmlns:p15="http://schemas.microsoft.com/office/powerpoint/2012/main" userId="S::airiondo@azti.es::bf70e35e-edd0-44c2-a45c-600bd25bc4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0" i="0" baseline="0" dirty="0">
                <a:effectLst/>
              </a:rPr>
              <a:t>EVHOE survey Index (standard </a:t>
            </a:r>
            <a:r>
              <a:rPr lang="en-US" sz="1200" b="0" i="0" baseline="0" dirty="0" err="1">
                <a:effectLst/>
              </a:rPr>
              <a:t>desviation</a:t>
            </a:r>
            <a:r>
              <a:rPr lang="en-US" sz="1200" b="0" i="0" baseline="0" dirty="0">
                <a:effectLst/>
              </a:rPr>
              <a:t>) </a:t>
            </a:r>
            <a:endParaRPr lang="en-GB" sz="1200" dirty="0">
              <a:effectLst/>
            </a:endParaRPr>
          </a:p>
          <a:p>
            <a:pPr>
              <a:defRPr sz="1200"/>
            </a:pPr>
            <a:r>
              <a:rPr lang="en-US" sz="1200" b="0" i="1" baseline="0" dirty="0" err="1">
                <a:effectLst/>
              </a:rPr>
              <a:t>Loligo</a:t>
            </a:r>
            <a:r>
              <a:rPr lang="en-US" sz="1200" b="0" i="1" baseline="0" dirty="0">
                <a:effectLst/>
              </a:rPr>
              <a:t> vulgaris</a:t>
            </a:r>
            <a:endParaRPr lang="en-GB" sz="1200" i="1" dirty="0">
              <a:effectLst/>
            </a:endParaRPr>
          </a:p>
        </c:rich>
      </c:tx>
      <c:layout>
        <c:manualLayout>
          <c:xMode val="edge"/>
          <c:yMode val="edge"/>
          <c:x val="0.25652036918505755"/>
          <c:y val="2.83257505925625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Index_mean_sd!$J$3:$J$27</c:f>
                <c:numCache>
                  <c:formatCode>General</c:formatCode>
                  <c:ptCount val="25"/>
                  <c:pt idx="0">
                    <c:v>0.37800268294333311</c:v>
                  </c:pt>
                  <c:pt idx="1">
                    <c:v>1.1392277242455648</c:v>
                  </c:pt>
                  <c:pt idx="2">
                    <c:v>1.0694980045851969</c:v>
                  </c:pt>
                  <c:pt idx="3">
                    <c:v>0.42505678626988191</c:v>
                  </c:pt>
                  <c:pt idx="4">
                    <c:v>0.35644449646939214</c:v>
                  </c:pt>
                  <c:pt idx="5">
                    <c:v>1.8673385930652826</c:v>
                  </c:pt>
                  <c:pt idx="6">
                    <c:v>0.48618232715315807</c:v>
                  </c:pt>
                  <c:pt idx="7">
                    <c:v>1.0499322575375887</c:v>
                  </c:pt>
                  <c:pt idx="8">
                    <c:v>0.17958739778518887</c:v>
                  </c:pt>
                  <c:pt idx="9">
                    <c:v>0.81299752188437746</c:v>
                  </c:pt>
                  <c:pt idx="10">
                    <c:v>0.5896562633309137</c:v>
                  </c:pt>
                  <c:pt idx="11">
                    <c:v>1.0620427441952565</c:v>
                  </c:pt>
                  <c:pt idx="12">
                    <c:v>0.79464476466960887</c:v>
                  </c:pt>
                  <c:pt idx="13">
                    <c:v>0.53640448678387909</c:v>
                  </c:pt>
                  <c:pt idx="14">
                    <c:v>0.41910904448889796</c:v>
                  </c:pt>
                  <c:pt idx="15">
                    <c:v>0.30916758178730319</c:v>
                  </c:pt>
                  <c:pt idx="16">
                    <c:v>0.87692686435348766</c:v>
                  </c:pt>
                  <c:pt idx="17">
                    <c:v>1.4892565571503893</c:v>
                  </c:pt>
                  <c:pt idx="18">
                    <c:v>2.0280194296226641</c:v>
                  </c:pt>
                  <c:pt idx="19">
                    <c:v>0.99369587622034272</c:v>
                  </c:pt>
                  <c:pt idx="20">
                    <c:v>0.85965109201349821</c:v>
                  </c:pt>
                  <c:pt idx="21">
                    <c:v>0.99498743710661997</c:v>
                  </c:pt>
                  <c:pt idx="22">
                    <c:v>1.3076696830622021</c:v>
                  </c:pt>
                  <c:pt idx="24">
                    <c:v>0</c:v>
                  </c:pt>
                </c:numCache>
              </c:numRef>
            </c:plus>
            <c:minus>
              <c:numRef>
                <c:f>Index_mean_sd!$J$3:$J$27</c:f>
                <c:numCache>
                  <c:formatCode>General</c:formatCode>
                  <c:ptCount val="25"/>
                  <c:pt idx="0">
                    <c:v>0.37800268294333311</c:v>
                  </c:pt>
                  <c:pt idx="1">
                    <c:v>1.1392277242455648</c:v>
                  </c:pt>
                  <c:pt idx="2">
                    <c:v>1.0694980045851969</c:v>
                  </c:pt>
                  <c:pt idx="3">
                    <c:v>0.42505678626988191</c:v>
                  </c:pt>
                  <c:pt idx="4">
                    <c:v>0.35644449646939214</c:v>
                  </c:pt>
                  <c:pt idx="5">
                    <c:v>1.8673385930652826</c:v>
                  </c:pt>
                  <c:pt idx="6">
                    <c:v>0.48618232715315807</c:v>
                  </c:pt>
                  <c:pt idx="7">
                    <c:v>1.0499322575375887</c:v>
                  </c:pt>
                  <c:pt idx="8">
                    <c:v>0.17958739778518887</c:v>
                  </c:pt>
                  <c:pt idx="9">
                    <c:v>0.81299752188437746</c:v>
                  </c:pt>
                  <c:pt idx="10">
                    <c:v>0.5896562633309137</c:v>
                  </c:pt>
                  <c:pt idx="11">
                    <c:v>1.0620427441952565</c:v>
                  </c:pt>
                  <c:pt idx="12">
                    <c:v>0.79464476466960887</c:v>
                  </c:pt>
                  <c:pt idx="13">
                    <c:v>0.53640448678387909</c:v>
                  </c:pt>
                  <c:pt idx="14">
                    <c:v>0.41910904448889796</c:v>
                  </c:pt>
                  <c:pt idx="15">
                    <c:v>0.30916758178730319</c:v>
                  </c:pt>
                  <c:pt idx="16">
                    <c:v>0.87692686435348766</c:v>
                  </c:pt>
                  <c:pt idx="17">
                    <c:v>1.4892565571503893</c:v>
                  </c:pt>
                  <c:pt idx="18">
                    <c:v>2.0280194296226641</c:v>
                  </c:pt>
                  <c:pt idx="19">
                    <c:v>0.99369587622034272</c:v>
                  </c:pt>
                  <c:pt idx="20">
                    <c:v>0.85965109201349821</c:v>
                  </c:pt>
                  <c:pt idx="21">
                    <c:v>0.99498743710661997</c:v>
                  </c:pt>
                  <c:pt idx="22">
                    <c:v>1.3076696830622021</c:v>
                  </c:pt>
                  <c:pt idx="24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Index_mean_sd!$A$3:$A$28</c:f>
              <c:numCache>
                <c:formatCode>General</c:formatCode>
                <c:ptCount val="26"/>
                <c:pt idx="0">
                  <c:v>1992</c:v>
                </c:pt>
                <c:pt idx="1">
                  <c:v>1994</c:v>
                </c:pt>
                <c:pt idx="2">
                  <c:v>1995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</c:numCache>
            </c:numRef>
          </c:cat>
          <c:val>
            <c:numRef>
              <c:f>Index_mean_sd!$E$3:$E$28</c:f>
              <c:numCache>
                <c:formatCode>0.0000</c:formatCode>
                <c:ptCount val="26"/>
                <c:pt idx="0">
                  <c:v>1.9405616148610667</c:v>
                </c:pt>
                <c:pt idx="1">
                  <c:v>4.538032744599505</c:v>
                </c:pt>
                <c:pt idx="2">
                  <c:v>3.2289786563622451</c:v>
                </c:pt>
                <c:pt idx="3">
                  <c:v>1.4853269298097747</c:v>
                </c:pt>
                <c:pt idx="4">
                  <c:v>1.3895077002208704</c:v>
                </c:pt>
                <c:pt idx="5">
                  <c:v>4.2012317840784021</c:v>
                </c:pt>
                <c:pt idx="6">
                  <c:v>0.65855912075277612</c:v>
                </c:pt>
                <c:pt idx="7">
                  <c:v>2.6303340292275572</c:v>
                </c:pt>
                <c:pt idx="8">
                  <c:v>0.61847756497534112</c:v>
                </c:pt>
                <c:pt idx="9">
                  <c:v>2.7462963017826896</c:v>
                </c:pt>
                <c:pt idx="10">
                  <c:v>1.0452077092977521</c:v>
                </c:pt>
                <c:pt idx="11">
                  <c:v>1.8355320565187137</c:v>
                </c:pt>
                <c:pt idx="12">
                  <c:v>2.6181190811170616</c:v>
                </c:pt>
                <c:pt idx="13">
                  <c:v>3.1912722761792383</c:v>
                </c:pt>
                <c:pt idx="14">
                  <c:v>2.4677466339898944</c:v>
                </c:pt>
                <c:pt idx="15">
                  <c:v>1.0387676620979698</c:v>
                </c:pt>
                <c:pt idx="16">
                  <c:v>4.6694992140274332</c:v>
                </c:pt>
                <c:pt idx="17">
                  <c:v>6.2822940801382696</c:v>
                </c:pt>
                <c:pt idx="18">
                  <c:v>9.5521545458194002</c:v>
                </c:pt>
                <c:pt idx="19">
                  <c:v>2.2595665032828052</c:v>
                </c:pt>
                <c:pt idx="20">
                  <c:v>2.8746999999999998</c:v>
                </c:pt>
                <c:pt idx="21">
                  <c:v>2.96</c:v>
                </c:pt>
                <c:pt idx="22">
                  <c:v>6.19</c:v>
                </c:pt>
                <c:pt idx="24">
                  <c:v>1.54</c:v>
                </c:pt>
                <c:pt idx="25" formatCode="0.000">
                  <c:v>3.15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60-4E17-AF41-DC19A842E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7297904"/>
        <c:axId val="657301184"/>
      </c:lineChart>
      <c:catAx>
        <c:axId val="65729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301184"/>
        <c:crosses val="autoZero"/>
        <c:auto val="1"/>
        <c:lblAlgn val="ctr"/>
        <c:lblOffset val="100"/>
        <c:noMultiLvlLbl val="0"/>
      </c:catAx>
      <c:valAx>
        <c:axId val="65730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 b="0" i="0" baseline="0">
                    <a:effectLst/>
                  </a:rPr>
                  <a:t>CPUE (kg / 30 min tow)</a:t>
                </a:r>
                <a:endParaRPr lang="en-GB" sz="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297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4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Total landings 8abd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black">
                    <a:lumMod val="65000"/>
                    <a:lumOff val="35000"/>
                  </a:prstClr>
                </a:solidFill>
              </a:defRPr>
            </a:pPr>
            <a:r>
              <a:rPr lang="en-US" sz="1400" b="0" i="1" baseline="0" dirty="0" err="1">
                <a:effectLst/>
              </a:rPr>
              <a:t>Loligo</a:t>
            </a:r>
            <a:r>
              <a:rPr lang="en-US" sz="1400" b="0" i="1" baseline="0" dirty="0">
                <a:effectLst/>
              </a:rPr>
              <a:t> vulgaris </a:t>
            </a:r>
            <a:endParaRPr lang="en-GB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4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LANDINGS_8abd_ASC_2019!$B$16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LANDINGS_8abd_ASC_2019!$C$4:$Y$4</c:f>
              <c:numCache>
                <c:formatCode>General</c:formatCode>
                <c:ptCount val="23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  <c:pt idx="22">
                  <c:v>2019</c:v>
                </c:pt>
              </c:numCache>
            </c:numRef>
          </c:cat>
          <c:val>
            <c:numRef>
              <c:f>LANDINGS_8abd_ASC_2019!$C$16:$Y$16</c:f>
              <c:numCache>
                <c:formatCode>0</c:formatCode>
                <c:ptCount val="23"/>
                <c:pt idx="0">
                  <c:v>1095.1135044146347</c:v>
                </c:pt>
                <c:pt idx="1">
                  <c:v>651.63397712695007</c:v>
                </c:pt>
                <c:pt idx="2">
                  <c:v>1319.2898422728833</c:v>
                </c:pt>
                <c:pt idx="3">
                  <c:v>645.5476064508631</c:v>
                </c:pt>
                <c:pt idx="4">
                  <c:v>626.18252304263603</c:v>
                </c:pt>
                <c:pt idx="5">
                  <c:v>438.65707303932845</c:v>
                </c:pt>
                <c:pt idx="6">
                  <c:v>846.33827440698929</c:v>
                </c:pt>
                <c:pt idx="7">
                  <c:v>610.58636019715209</c:v>
                </c:pt>
                <c:pt idx="8">
                  <c:v>738.60856764865468</c:v>
                </c:pt>
                <c:pt idx="9">
                  <c:v>1352.1344279455905</c:v>
                </c:pt>
                <c:pt idx="10">
                  <c:v>1104.9747235418974</c:v>
                </c:pt>
                <c:pt idx="11">
                  <c:v>225.95992551922839</c:v>
                </c:pt>
                <c:pt idx="12">
                  <c:v>785.37872371946776</c:v>
                </c:pt>
                <c:pt idx="13">
                  <c:v>2280.4442489840731</c:v>
                </c:pt>
                <c:pt idx="14">
                  <c:v>2488.1444269551253</c:v>
                </c:pt>
                <c:pt idx="15">
                  <c:v>4309.9564891374894</c:v>
                </c:pt>
                <c:pt idx="16">
                  <c:v>1080.0124315532332</c:v>
                </c:pt>
                <c:pt idx="17">
                  <c:v>1247.2855470536217</c:v>
                </c:pt>
                <c:pt idx="18">
                  <c:v>1924.606791661972</c:v>
                </c:pt>
                <c:pt idx="19">
                  <c:v>1899.2052109269675</c:v>
                </c:pt>
                <c:pt idx="20">
                  <c:v>1167.255427630789</c:v>
                </c:pt>
                <c:pt idx="21">
                  <c:v>842.72443376884451</c:v>
                </c:pt>
                <c:pt idx="22">
                  <c:v>796.75244224137953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B8-4C52-8D24-CC40625E88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7756456"/>
        <c:axId val="697750224"/>
      </c:lineChart>
      <c:catAx>
        <c:axId val="697756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750224"/>
        <c:crosses val="autoZero"/>
        <c:auto val="1"/>
        <c:lblAlgn val="ctr"/>
        <c:lblOffset val="100"/>
        <c:noMultiLvlLbl val="0"/>
      </c:catAx>
      <c:valAx>
        <c:axId val="69775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tonnes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756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2CF1226-5998-4F88-AF20-293DF9A2DE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7DA551-57AB-4722-92EC-51C1C8BFED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FE0A1-D853-4674-9EE5-7D550DB6E7AC}" type="datetimeFigureOut">
              <a:rPr lang="es-ES" smtClean="0"/>
              <a:t>29/09/2020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73F801-1299-4843-A66B-C9D1911B5D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B7BF7E-B3C9-4657-96FC-96363838F4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E56C9-2D68-4569-A397-3CEE37E470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502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9E3BD-9D42-4F69-AB76-3F9F67229033}" type="datetimeFigureOut">
              <a:rPr lang="es-ES" smtClean="0"/>
              <a:t>29/09/2020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34563-BEC0-4AF2-A7D1-AC6AD441F2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82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8928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 parámetro n nos da la forma de la curva de producción. Cuando n=2 se corresponde con el modelo de </a:t>
            </a:r>
            <a:r>
              <a:rPr lang="es-E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Schaeffer</a:t>
            </a:r>
            <a:r>
              <a:rPr lang="es-E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y la curva es simétrica. Biológicamente es discutible si la curva es simétrica o no, pero si no se puede estimar bien ese parámetro es una asunción bastante común. En el artículo de Pedersen and </a:t>
            </a:r>
            <a:r>
              <a:rPr lang="es-E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Berg</a:t>
            </a:r>
            <a:r>
              <a:rPr lang="es-E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(2016) en el ejercicio de simulación, ellos ponen algo así: 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We assessed to which extent models of different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complexity were identifiable given the data by first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estimating a baseline model with a spline-based</a:t>
            </a:r>
            <a:endParaRPr lang="en-GB" sz="12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seasonal representation while fixing </a:t>
            </a:r>
            <a:r>
              <a:rPr lang="en-GB" sz="1200" i="1" dirty="0">
                <a:effectLst/>
                <a:latin typeface="AdvPSMP10"/>
                <a:ea typeface="Calibri" panose="020F0502020204030204" pitchFamily="34" charset="0"/>
              </a:rPr>
              <a:t>a </a:t>
            </a:r>
            <a:r>
              <a:rPr lang="en-GB" sz="1200" i="1" dirty="0">
                <a:effectLst/>
                <a:latin typeface="AdvTTec369687"/>
                <a:ea typeface="Calibri" panose="020F0502020204030204" pitchFamily="34" charset="0"/>
              </a:rPr>
              <a:t>=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1 and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i="1" dirty="0">
                <a:effectLst/>
                <a:latin typeface="AdvPSPH-I"/>
                <a:ea typeface="Calibri" panose="020F0502020204030204" pitchFamily="34" charset="0"/>
              </a:rPr>
              <a:t>n </a:t>
            </a:r>
            <a:r>
              <a:rPr lang="en-GB" sz="1200" i="1" dirty="0">
                <a:effectLst/>
                <a:latin typeface="AdvTTec369687"/>
                <a:ea typeface="Calibri" panose="020F0502020204030204" pitchFamily="34" charset="0"/>
              </a:rPr>
              <a:t>=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2, which are standard assumptions (Ono </a:t>
            </a:r>
            <a:r>
              <a:rPr lang="en-GB" sz="1200" i="1" dirty="0">
                <a:effectLst/>
                <a:latin typeface="AdvPSPH-I"/>
                <a:ea typeface="Calibri" panose="020F0502020204030204" pitchFamily="34" charset="0"/>
              </a:rPr>
              <a:t>et al.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2012; Thorson </a:t>
            </a:r>
            <a:r>
              <a:rPr lang="en-GB" sz="1200" i="1" dirty="0">
                <a:effectLst/>
                <a:latin typeface="AdvPSPH-I"/>
                <a:ea typeface="Calibri" panose="020F0502020204030204" pitchFamily="34" charset="0"/>
              </a:rPr>
              <a:t>et al.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2013) and fixing </a:t>
            </a:r>
            <a:r>
              <a:rPr lang="en-GB" sz="1200" i="1" dirty="0">
                <a:effectLst/>
                <a:latin typeface="AdvPSMP10"/>
                <a:ea typeface="Calibri" panose="020F0502020204030204" pitchFamily="34" charset="0"/>
              </a:rPr>
              <a:t>b </a:t>
            </a:r>
            <a:r>
              <a:rPr lang="en-GB" sz="1200" i="1" dirty="0">
                <a:effectLst/>
                <a:latin typeface="AdvTTec369687"/>
                <a:ea typeface="Calibri" panose="020F0502020204030204" pitchFamily="34" charset="0"/>
              </a:rPr>
              <a:t>=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1.</a:t>
            </a:r>
            <a:endParaRPr lang="en-GB" sz="12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200" dirty="0">
                <a:effectLst/>
                <a:latin typeface="AdvPSPH-R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Luego en la discusión también ponen que ellos estiman bien la n, pero como en este caso hay mucha incertidumbre, si vamos a fijar algo, fijar la n es como lo más fácil… 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34563-BEC0-4AF2-A7D1-AC6AD441F21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688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34563-BEC0-4AF2-A7D1-AC6AD441F21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57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97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2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7156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67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58791" y="0"/>
            <a:ext cx="3010990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989"/>
            <a:ext cx="3010990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8691" y="0"/>
            <a:ext cx="3013309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17582" y="2159081"/>
            <a:ext cx="3010990" cy="20700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46810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3453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0262" y="0"/>
            <a:ext cx="3051738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4569483"/>
            <a:ext cx="3051572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51655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8298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5108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95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5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43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8001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31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8001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6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3041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46397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029753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20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1817" y="2015941"/>
            <a:ext cx="3501506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53323" y="2015941"/>
            <a:ext cx="3501505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4828" y="2015941"/>
            <a:ext cx="3501506" cy="256149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65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800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8563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8128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40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4048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2374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05298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573135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85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326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64812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411204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115738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33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66914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66914" y="4289376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22461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22461" y="428937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374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06376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515115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96647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132544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06376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4515115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96647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9132544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257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233246"/>
            <a:ext cx="5505418" cy="462475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90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25168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25168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125168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756056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756056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756056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386945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386945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8386945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956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5999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65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84935" y="1726032"/>
            <a:ext cx="1504580" cy="150418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8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77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59211" y="259143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59211" y="3507671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27156" y="1249001"/>
            <a:ext cx="4354713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62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483202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08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685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5110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227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338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39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64384" y="844062"/>
            <a:ext cx="3047379" cy="516987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783207" y="844061"/>
            <a:ext cx="3047379" cy="25101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783207" y="3514700"/>
            <a:ext cx="3044895" cy="25047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45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30443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2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185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1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79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39469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521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50281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8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96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9270" y="4214303"/>
            <a:ext cx="2704766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9779" y="2104006"/>
            <a:ext cx="4761020" cy="42205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04035" y="2104006"/>
            <a:ext cx="2704767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926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89915" y="2274503"/>
            <a:ext cx="4732064" cy="35859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777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4800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820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1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06442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647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25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4977" y="0"/>
            <a:ext cx="2041238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86215" y="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342900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036355" y="3429000"/>
            <a:ext cx="204446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086215" y="342900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958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831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685935"/>
            <a:ext cx="3340603" cy="1892739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178587" y="4495827"/>
            <a:ext cx="506949" cy="884469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l">
              <a:lnSpc>
                <a:spcPct val="50000"/>
              </a:lnSpc>
              <a:buNone/>
              <a:defRPr sz="350">
                <a:latin typeface="Calibri Light"/>
                <a:cs typeface="Calibri Light"/>
              </a:defRPr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2377796" y="3987735"/>
            <a:ext cx="2127998" cy="1356225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7119765" y="3910555"/>
            <a:ext cx="1127325" cy="1451271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847973" y="5069438"/>
            <a:ext cx="220903" cy="278951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310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868950" y="3810"/>
            <a:ext cx="1051834" cy="788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0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3044029" y="243840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28"/>
          </p:nvPr>
        </p:nvSpPr>
        <p:spPr>
          <a:xfrm>
            <a:off x="6086468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6" name="Picture Placeholder 17"/>
          <p:cNvSpPr>
            <a:spLocks noGrp="1"/>
          </p:cNvSpPr>
          <p:nvPr>
            <p:ph type="pic" sz="quarter" idx="29"/>
          </p:nvPr>
        </p:nvSpPr>
        <p:spPr>
          <a:xfrm>
            <a:off x="9141617" y="241935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8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096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56047" y="4710865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679214" y="4723361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225856" y="4710865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41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56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606311" y="2203722"/>
            <a:ext cx="6585689" cy="326091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423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062069" y="0"/>
            <a:ext cx="4073711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221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42502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74307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31289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587142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03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34337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2786063"/>
            <a:ext cx="4207335" cy="40719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12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42701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63186" y="2906635"/>
            <a:ext cx="2984585" cy="39513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925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42701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744837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404896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972005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540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979370" y="2479404"/>
            <a:ext cx="4179946" cy="31141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555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987667"/>
            <a:ext cx="5863059" cy="486160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9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6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85257" y="2650228"/>
            <a:ext cx="3804836" cy="236580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1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2381513" y="974411"/>
            <a:ext cx="1903036" cy="1902542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Drag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204311" y="974411"/>
            <a:ext cx="1903036" cy="1902542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Drag Here</a:t>
            </a:r>
          </a:p>
        </p:txBody>
      </p:sp>
    </p:spTree>
    <p:extLst>
      <p:ext uri="{BB962C8B-B14F-4D97-AF65-F5344CB8AC3E}">
        <p14:creationId xmlns:p14="http://schemas.microsoft.com/office/powerpoint/2010/main" val="24942251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021080"/>
            <a:ext cx="12192000" cy="332232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882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75839" y="1926167"/>
            <a:ext cx="1733551" cy="17335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901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253068" y="3429000"/>
            <a:ext cx="3905785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286215" y="3444240"/>
            <a:ext cx="3905785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539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9404242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434760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434760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728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2933351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933351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514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 Centrada Mar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C4B7E043-36C4-ED4F-8513-ADAADBA232A5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321527" y="303871"/>
            <a:ext cx="11548947" cy="6250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218785975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 Centrada Mar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C4B7E043-36C4-ED4F-8513-ADAADBA232A5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321527" y="303871"/>
            <a:ext cx="11548947" cy="6250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31233768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_CopyAZ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" descr="Imagen">
            <a:extLst>
              <a:ext uri="{FF2B5EF4-FFF2-40B4-BE49-F238E27FC236}">
                <a16:creationId xmlns:a16="http://schemas.microsoft.com/office/drawing/2014/main" id="{AC825271-B14A-B644-A4E7-90D3659FA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25" y="530445"/>
            <a:ext cx="1654293" cy="98915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24DC83DF-D12A-844E-8177-96B483BB7306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1590329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038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AZTI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" descr="Imagen">
            <a:extLst>
              <a:ext uri="{FF2B5EF4-FFF2-40B4-BE49-F238E27FC236}">
                <a16:creationId xmlns:a16="http://schemas.microsoft.com/office/drawing/2014/main" id="{FDFA559C-5EDB-4A4C-BEDC-6240D6E8E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arcador de posición de imagen 10">
            <a:extLst>
              <a:ext uri="{FF2B5EF4-FFF2-40B4-BE49-F238E27FC236}">
                <a16:creationId xmlns:a16="http://schemas.microsoft.com/office/drawing/2014/main" id="{99892C4E-6385-354C-A947-D7499D8A1D4A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5996710" y="1252535"/>
            <a:ext cx="6202844" cy="56285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11CD4FE-20E9-964B-817B-974DE42FA9BF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771729370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1/3_CopyAZ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B47DD501-C0EF-6C41-9835-EA8F1E010A16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-18198" y="-1819"/>
            <a:ext cx="4526698" cy="6859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D932277-11FA-DF4F-833B-C5304F7E0329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464360768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Foto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" descr="Imagen">
            <a:extLst>
              <a:ext uri="{FF2B5EF4-FFF2-40B4-BE49-F238E27FC236}">
                <a16:creationId xmlns:a16="http://schemas.microsoft.com/office/drawing/2014/main" id="{DBEF2E07-D65F-B947-8E6C-9246190837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arcador de posición de imagen 10">
            <a:extLst>
              <a:ext uri="{FF2B5EF4-FFF2-40B4-BE49-F238E27FC236}">
                <a16:creationId xmlns:a16="http://schemas.microsoft.com/office/drawing/2014/main" id="{41A01621-0ED8-5A4E-9F52-0385F91FD284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6082328" y="0"/>
            <a:ext cx="6156506" cy="6859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4C8867B-9D91-9543-A256-7072324F218C}"/>
              </a:ext>
            </a:extLst>
          </p:cNvPr>
          <p:cNvSpPr txBox="1"/>
          <p:nvPr userDrawn="1"/>
        </p:nvSpPr>
        <p:spPr>
          <a:xfrm>
            <a:off x="356925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593148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Izquierda_LogoPeq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10">
            <a:extLst>
              <a:ext uri="{FF2B5EF4-FFF2-40B4-BE49-F238E27FC236}">
                <a16:creationId xmlns:a16="http://schemas.microsoft.com/office/drawing/2014/main" id="{BB2167B2-8124-BF45-A390-C2A089A14BEE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-21938" y="0"/>
            <a:ext cx="6156506" cy="6859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pic>
        <p:nvPicPr>
          <p:cNvPr id="5" name="Imagen" descr="Imagen">
            <a:extLst>
              <a:ext uri="{FF2B5EF4-FFF2-40B4-BE49-F238E27FC236}">
                <a16:creationId xmlns:a16="http://schemas.microsoft.com/office/drawing/2014/main" id="{DBEF2E07-D65F-B947-8E6C-9246190837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7331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20058DE-C359-A541-976F-179755FC1BBA}"/>
              </a:ext>
            </a:extLst>
          </p:cNvPr>
          <p:cNvSpPr txBox="1"/>
          <p:nvPr userDrawn="1"/>
        </p:nvSpPr>
        <p:spPr>
          <a:xfrm>
            <a:off x="10943776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7690504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FotosIzq_LogoPeq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DFBBE0AB-70A1-4048-B520-6F285FA55F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86690"/>
            <a:ext cx="2951019" cy="1884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 dirty="0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5F38BB36-1DB6-1341-8C79-E5CDAB96E9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2895600"/>
            <a:ext cx="2202875" cy="18842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C64323AE-FB69-FC4E-AD35-A23472855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75710" y="886690"/>
            <a:ext cx="2951019" cy="1884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B39C539B-A891-034C-9ADE-906A57C40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27564" y="2895599"/>
            <a:ext cx="2202875" cy="39624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  <p:pic>
        <p:nvPicPr>
          <p:cNvPr id="10" name="Imagen" descr="Imagen">
            <a:extLst>
              <a:ext uri="{FF2B5EF4-FFF2-40B4-BE49-F238E27FC236}">
                <a16:creationId xmlns:a16="http://schemas.microsoft.com/office/drawing/2014/main" id="{41DAD8E4-3892-B648-88F1-7A4111F72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7331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FE0D4A08-24D0-0145-BC45-F0A77DEC5698}"/>
              </a:ext>
            </a:extLst>
          </p:cNvPr>
          <p:cNvSpPr txBox="1"/>
          <p:nvPr userDrawn="1"/>
        </p:nvSpPr>
        <p:spPr>
          <a:xfrm>
            <a:off x="10943776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94588393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3Fotos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5C1336E9-8D2C-044F-9F9C-CEFD315DC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77283" y="0"/>
            <a:ext cx="2951019" cy="27709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E130214-2B8E-9C41-9537-57E9FA4BBC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47937" y="0"/>
            <a:ext cx="2951019" cy="27709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75583345-4E31-2B43-ADDA-D252B94264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77283" y="2866768"/>
            <a:ext cx="6021673" cy="39912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  <p:pic>
        <p:nvPicPr>
          <p:cNvPr id="11" name="Imagen" descr="Imagen">
            <a:extLst>
              <a:ext uri="{FF2B5EF4-FFF2-40B4-BE49-F238E27FC236}">
                <a16:creationId xmlns:a16="http://schemas.microsoft.com/office/drawing/2014/main" id="{20D71DB9-5D21-7D49-BF3E-EB9CFDBC22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9E994D3C-F876-2C41-B258-372BF87B79C9}"/>
              </a:ext>
            </a:extLst>
          </p:cNvPr>
          <p:cNvSpPr txBox="1"/>
          <p:nvPr userDrawn="1"/>
        </p:nvSpPr>
        <p:spPr>
          <a:xfrm>
            <a:off x="356925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287014902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AZ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24DC83DF-D12A-844E-8177-96B483BB7306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  <p:pic>
        <p:nvPicPr>
          <p:cNvPr id="4" name="Imagen" descr="Imagen">
            <a:extLst>
              <a:ext uri="{FF2B5EF4-FFF2-40B4-BE49-F238E27FC236}">
                <a16:creationId xmlns:a16="http://schemas.microsoft.com/office/drawing/2014/main" id="{E74ABB5A-41C5-9547-B1D3-A405CF24F5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3618742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3circ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5C1336E9-8D2C-044F-9F9C-CEFD315DC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66405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  <p:sp>
        <p:nvSpPr>
          <p:cNvPr id="17" name="Picture Placeholder 18">
            <a:extLst>
              <a:ext uri="{FF2B5EF4-FFF2-40B4-BE49-F238E27FC236}">
                <a16:creationId xmlns:a16="http://schemas.microsoft.com/office/drawing/2014/main" id="{E6E5FC3D-CC72-4547-8FEA-E7E9AA725D4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35464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5FBCFBB-1F25-E24C-B607-73CDD924B6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735416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F8E4682-E53C-CC4F-9DAF-A4821190B83D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  <p:pic>
        <p:nvPicPr>
          <p:cNvPr id="6" name="Imagen" descr="Imagen">
            <a:extLst>
              <a:ext uri="{FF2B5EF4-FFF2-40B4-BE49-F238E27FC236}">
                <a16:creationId xmlns:a16="http://schemas.microsoft.com/office/drawing/2014/main" id="{1041E7B6-BC25-EF44-9B5D-C7DDA33FC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324781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Fotos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>
            <a:extLst>
              <a:ext uri="{FF2B5EF4-FFF2-40B4-BE49-F238E27FC236}">
                <a16:creationId xmlns:a16="http://schemas.microsoft.com/office/drawing/2014/main" id="{B056C94A-6881-5942-B7CC-0BAC562CBF2A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  <p:pic>
        <p:nvPicPr>
          <p:cNvPr id="12" name="Imagen" descr="Imagen">
            <a:extLst>
              <a:ext uri="{FF2B5EF4-FFF2-40B4-BE49-F238E27FC236}">
                <a16:creationId xmlns:a16="http://schemas.microsoft.com/office/drawing/2014/main" id="{806F937B-1314-8244-A912-2748E8253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Picture Placeholder 18">
            <a:extLst>
              <a:ext uri="{FF2B5EF4-FFF2-40B4-BE49-F238E27FC236}">
                <a16:creationId xmlns:a16="http://schemas.microsoft.com/office/drawing/2014/main" id="{70045B4B-7D31-D54D-A029-914C372E3DA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58103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46" name="Picture Placeholder 18">
            <a:extLst>
              <a:ext uri="{FF2B5EF4-FFF2-40B4-BE49-F238E27FC236}">
                <a16:creationId xmlns:a16="http://schemas.microsoft.com/office/drawing/2014/main" id="{A99AC721-5BF9-3543-9E16-FBF0C7953F3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66527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49" name="Picture Placeholder 18">
            <a:extLst>
              <a:ext uri="{FF2B5EF4-FFF2-40B4-BE49-F238E27FC236}">
                <a16:creationId xmlns:a16="http://schemas.microsoft.com/office/drawing/2014/main" id="{305FE823-10D4-004A-BE7E-B054A2251D7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74952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0" name="Picture Placeholder 18">
            <a:extLst>
              <a:ext uri="{FF2B5EF4-FFF2-40B4-BE49-F238E27FC236}">
                <a16:creationId xmlns:a16="http://schemas.microsoft.com/office/drawing/2014/main" id="{BEF51DDA-25B0-3944-9C74-1ED784A8F18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083376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5" name="Picture Placeholder 18">
            <a:extLst>
              <a:ext uri="{FF2B5EF4-FFF2-40B4-BE49-F238E27FC236}">
                <a16:creationId xmlns:a16="http://schemas.microsoft.com/office/drawing/2014/main" id="{54EA55BE-50BB-424E-AAF3-834DBBAB2AA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58103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6" name="Picture Placeholder 18">
            <a:extLst>
              <a:ext uri="{FF2B5EF4-FFF2-40B4-BE49-F238E27FC236}">
                <a16:creationId xmlns:a16="http://schemas.microsoft.com/office/drawing/2014/main" id="{C6D2F2E5-CE76-8945-AF59-4A9462A5FBC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66527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7" name="Picture Placeholder 18">
            <a:extLst>
              <a:ext uri="{FF2B5EF4-FFF2-40B4-BE49-F238E27FC236}">
                <a16:creationId xmlns:a16="http://schemas.microsoft.com/office/drawing/2014/main" id="{5E045EF2-B7F1-E644-B591-8D847A47183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74952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8" name="Picture Placeholder 18">
            <a:extLst>
              <a:ext uri="{FF2B5EF4-FFF2-40B4-BE49-F238E27FC236}">
                <a16:creationId xmlns:a16="http://schemas.microsoft.com/office/drawing/2014/main" id="{6EA20B44-1AE3-5A4B-BDF2-2809CB4E18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083376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475228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ja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222B1843-C734-534B-BDB1-FB581CD6E9B3}"/>
              </a:ext>
            </a:extLst>
          </p:cNvPr>
          <p:cNvSpPr/>
          <p:nvPr userDrawn="1"/>
        </p:nvSpPr>
        <p:spPr>
          <a:xfrm>
            <a:off x="543951" y="524021"/>
            <a:ext cx="11104099" cy="580995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3676748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066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C4B7E043-36C4-ED4F-8513-ADAADBA232A5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321527" y="303871"/>
            <a:ext cx="11548947" cy="6250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313721826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t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31807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3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0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jp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4">
            <a:extLst>
              <a:ext uri="{FF2B5EF4-FFF2-40B4-BE49-F238E27FC236}">
                <a16:creationId xmlns:a16="http://schemas.microsoft.com/office/drawing/2014/main" id="{56E9A9E6-557B-4E78-A084-057B1304D866}"/>
              </a:ext>
            </a:extLst>
          </p:cNvPr>
          <p:cNvSpPr/>
          <p:nvPr userDrawn="1"/>
        </p:nvSpPr>
        <p:spPr>
          <a:xfrm rot="16200000">
            <a:off x="11102859" y="6322422"/>
            <a:ext cx="260604" cy="2620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D1AAEEB-31AF-45DB-9CA7-8FE8FC78B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91B0E8-9793-452C-BCC1-36FF659D8917}"/>
              </a:ext>
            </a:extLst>
          </p:cNvPr>
          <p:cNvSpPr txBox="1"/>
          <p:nvPr userDrawn="1"/>
        </p:nvSpPr>
        <p:spPr>
          <a:xfrm>
            <a:off x="11047220" y="6323463"/>
            <a:ext cx="434698" cy="2308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9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‹Nº›</a:t>
            </a:fld>
            <a:r>
              <a:rPr lang="id-ID" sz="9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ECF90066-CBA4-438F-A5E0-600749CD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8DB0FF7-09CF-4F42-A04D-56216E435FD1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0494468" y="346203"/>
            <a:ext cx="1215361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1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ítulo 14">
            <a:extLst>
              <a:ext uri="{FF2B5EF4-FFF2-40B4-BE49-F238E27FC236}">
                <a16:creationId xmlns:a16="http://schemas.microsoft.com/office/drawing/2014/main" id="{44C5ACE8-2A85-7948-80CC-D1B5F00B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6" name="Marcador de fecha 15">
            <a:extLst>
              <a:ext uri="{FF2B5EF4-FFF2-40B4-BE49-F238E27FC236}">
                <a16:creationId xmlns:a16="http://schemas.microsoft.com/office/drawing/2014/main" id="{935FDBCB-D69D-E74B-A866-030F9E447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88A9CC-1802-7E44-91DC-0E1B4B56F87C}" type="datetimeFigureOut">
              <a:rPr lang="es-ES" smtClean="0"/>
              <a:pPr/>
              <a:t>29/09/2020</a:t>
            </a:fld>
            <a:endParaRPr lang="es-ES" dirty="0"/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0E3DFA2D-5095-D245-B138-ABDD01220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6F72916D-11BD-0A4F-A380-15C6EAD18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3BD0B-7743-9D4B-8467-99637DB1208C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2A3DDDC-69E8-5746-AB6B-9B7B2AE0A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Antetítulo_</a:t>
            </a:r>
            <a:br>
              <a:rPr lang="es-ES" dirty="0"/>
            </a:br>
            <a:endParaRPr lang="es-ES" dirty="0"/>
          </a:p>
          <a:p>
            <a:pPr lvl="3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30563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1pPr>
      <a:lvl2pPr marL="4953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2pPr>
      <a:lvl3pPr marL="7772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041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4pPr>
      <a:lvl5pPr marL="1270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5pPr>
      <a:lvl6pPr marL="1498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955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E130914-DD72-914F-9424-30F3149D5D6B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2" b="9412"/>
          <a:stretch>
            <a:fillRect/>
          </a:stretch>
        </p:blipFill>
        <p:spPr>
          <a:xfrm>
            <a:off x="321527" y="123118"/>
            <a:ext cx="11548947" cy="6250259"/>
          </a:xfrm>
        </p:spPr>
      </p:pic>
      <p:sp>
        <p:nvSpPr>
          <p:cNvPr id="168" name="TextBox 8"/>
          <p:cNvSpPr txBox="1"/>
          <p:nvPr/>
        </p:nvSpPr>
        <p:spPr>
          <a:xfrm>
            <a:off x="3317358" y="3524488"/>
            <a:ext cx="8293396" cy="2477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>
              <a:defRPr sz="8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GB" sz="2700" dirty="0"/>
          </a:p>
          <a:p>
            <a:r>
              <a:rPr lang="en-GB" sz="2700" dirty="0"/>
              <a:t>Estimating abundance of </a:t>
            </a:r>
            <a:r>
              <a:rPr lang="en-GB" sz="2700" i="1" dirty="0" err="1"/>
              <a:t>Loligo</a:t>
            </a:r>
            <a:r>
              <a:rPr lang="en-GB" sz="2700" i="1" dirty="0"/>
              <a:t> Vulgaris </a:t>
            </a:r>
            <a:br>
              <a:rPr lang="en-GB" sz="2700" dirty="0"/>
            </a:br>
            <a:r>
              <a:rPr lang="en-GB" sz="2700" dirty="0"/>
              <a:t>in the Bay of Biscay with </a:t>
            </a:r>
            <a:r>
              <a:rPr lang="en-GB" sz="2700" dirty="0" err="1"/>
              <a:t>SPiCT</a:t>
            </a:r>
            <a:r>
              <a:rPr lang="en-GB" sz="2700" dirty="0"/>
              <a:t> model</a:t>
            </a:r>
          </a:p>
          <a:p>
            <a:endParaRPr lang="en-GB" sz="2700" dirty="0"/>
          </a:p>
          <a:p>
            <a:r>
              <a:rPr lang="en-GB" sz="2000" dirty="0"/>
              <a:t>Ane Iriondo, Leire Ibaibarriaga, Marina Santurtun</a:t>
            </a:r>
          </a:p>
          <a:p>
            <a:endParaRPr lang="en-GB" sz="2700" dirty="0"/>
          </a:p>
        </p:txBody>
      </p:sp>
      <p:sp>
        <p:nvSpPr>
          <p:cNvPr id="169" name="Rectangle 10"/>
          <p:cNvSpPr/>
          <p:nvPr/>
        </p:nvSpPr>
        <p:spPr>
          <a:xfrm>
            <a:off x="4570126" y="5940273"/>
            <a:ext cx="351694" cy="45720"/>
          </a:xfrm>
          <a:prstGeom prst="rect">
            <a:avLst/>
          </a:prstGeom>
          <a:solidFill>
            <a:srgbClr val="FADB3A"/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57316C9-BF57-D140-A2E4-A55EAD9C6F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55" y="167329"/>
            <a:ext cx="3170518" cy="3821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696B27C-600A-49CC-97FB-90E1E7C9C383}"/>
              </a:ext>
            </a:extLst>
          </p:cNvPr>
          <p:cNvSpPr txBox="1"/>
          <p:nvPr/>
        </p:nvSpPr>
        <p:spPr>
          <a:xfrm>
            <a:off x="2542420" y="518020"/>
            <a:ext cx="7878727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 err="1">
                <a:latin typeface="Montserrat Light" charset="0"/>
              </a:rPr>
              <a:t>SPiCT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parameters</a:t>
            </a:r>
            <a:r>
              <a:rPr lang="es-ES" sz="2000" b="1" spc="150" dirty="0">
                <a:latin typeface="Montserrat Light" charset="0"/>
              </a:rPr>
              <a:t>:</a:t>
            </a:r>
          </a:p>
          <a:p>
            <a:endParaRPr lang="es-ES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Often there is not enough information to estimate all model parameters, it is therefore important to quantify parameter uncertainty.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Data contained too little information to allow unconstrained estimation of parameters </a:t>
            </a:r>
            <a:r>
              <a:rPr lang="el-GR" sz="2000" spc="150" dirty="0"/>
              <a:t>α</a:t>
            </a:r>
            <a:r>
              <a:rPr lang="es-ES" sz="2000" spc="150" dirty="0">
                <a:latin typeface="Montserrat Light" charset="0"/>
              </a:rPr>
              <a:t>, </a:t>
            </a:r>
            <a:r>
              <a:rPr lang="el-GR" sz="2000" spc="150" dirty="0"/>
              <a:t>β</a:t>
            </a:r>
            <a:r>
              <a:rPr lang="es-ES" sz="2000" spc="150" dirty="0">
                <a:latin typeface="Montserrat Light" charset="0"/>
              </a:rPr>
              <a:t> and 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Therefore several attempts </a:t>
            </a:r>
            <a:r>
              <a:rPr lang="en-GB" sz="2000" b="1" spc="150" dirty="0">
                <a:latin typeface="Montserrat Light" charset="0"/>
              </a:rPr>
              <a:t>fixing parameters </a:t>
            </a:r>
            <a:r>
              <a:rPr lang="en-GB" sz="2000" spc="150" dirty="0">
                <a:latin typeface="Montserrat Light" charset="0"/>
              </a:rPr>
              <a:t>were done to analyse the different convergence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A6E9A48-2AC5-4C6A-9AE2-78153AB73191}"/>
                  </a:ext>
                </a:extLst>
              </p:cNvPr>
              <p:cNvSpPr txBox="1"/>
              <p:nvPr/>
            </p:nvSpPr>
            <p:spPr>
              <a:xfrm>
                <a:off x="3110077" y="3285982"/>
                <a:ext cx="7164080" cy="401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: ratio </a:t>
                </a:r>
                <a:r>
                  <a:rPr lang="es-ES" dirty="0" err="1"/>
                  <a:t>between</a:t>
                </a:r>
                <a:r>
                  <a:rPr lang="es-ES" dirty="0"/>
                  <a:t> </a:t>
                </a:r>
                <a:r>
                  <a:rPr lang="es-ES" dirty="0" err="1"/>
                  <a:t>observation</a:t>
                </a:r>
                <a:r>
                  <a:rPr lang="es-ES" dirty="0"/>
                  <a:t> and </a:t>
                </a:r>
                <a:r>
                  <a:rPr lang="es-ES" dirty="0" err="1"/>
                  <a:t>process</a:t>
                </a:r>
                <a:r>
                  <a:rPr lang="es-ES" dirty="0"/>
                  <a:t> error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Index</a:t>
                </a:r>
                <a:r>
                  <a:rPr lang="es-ES" dirty="0"/>
                  <a:t> and </a:t>
                </a:r>
                <a:r>
                  <a:rPr lang="es-ES" dirty="0" err="1"/>
                  <a:t>Biomass</a:t>
                </a:r>
                <a:endParaRPr lang="es-E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A6E9A48-2AC5-4C6A-9AE2-78153AB73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77" y="3285982"/>
                <a:ext cx="7164080" cy="401713"/>
              </a:xfrm>
              <a:prstGeom prst="rect">
                <a:avLst/>
              </a:prstGeom>
              <a:blipFill>
                <a:blip r:embed="rId2"/>
                <a:stretch>
                  <a:fillRect l="-851" t="-10606" r="-766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EC91-50FA-4DA7-A464-4D192DDA63F0}"/>
                  </a:ext>
                </a:extLst>
              </p:cNvPr>
              <p:cNvSpPr txBox="1"/>
              <p:nvPr/>
            </p:nvSpPr>
            <p:spPr>
              <a:xfrm>
                <a:off x="3110077" y="3963935"/>
                <a:ext cx="6999694" cy="401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ES" dirty="0"/>
                  <a:t> ratio </a:t>
                </a:r>
                <a:r>
                  <a:rPr lang="es-ES" dirty="0" err="1"/>
                  <a:t>between</a:t>
                </a:r>
                <a:r>
                  <a:rPr lang="es-ES" dirty="0"/>
                  <a:t> </a:t>
                </a:r>
                <a:r>
                  <a:rPr lang="es-ES" dirty="0" err="1"/>
                  <a:t>observation</a:t>
                </a:r>
                <a:r>
                  <a:rPr lang="es-ES" dirty="0"/>
                  <a:t> and </a:t>
                </a:r>
                <a:r>
                  <a:rPr lang="es-ES" dirty="0" err="1"/>
                  <a:t>process</a:t>
                </a:r>
                <a:r>
                  <a:rPr lang="es-ES" dirty="0"/>
                  <a:t> error </a:t>
                </a:r>
                <a:r>
                  <a:rPr lang="es-ES" dirty="0" err="1"/>
                  <a:t>for</a:t>
                </a:r>
                <a:r>
                  <a:rPr lang="es-ES" dirty="0"/>
                  <a:t> Catch and F</a:t>
                </a: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EC91-50FA-4DA7-A464-4D192DDA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77" y="3963935"/>
                <a:ext cx="6999694" cy="401713"/>
              </a:xfrm>
              <a:prstGeom prst="rect">
                <a:avLst/>
              </a:prstGeom>
              <a:blipFill>
                <a:blip r:embed="rId3"/>
                <a:stretch>
                  <a:fillRect l="-1568" t="-10606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B98955DF-207C-43CC-9918-A81FE4813431}"/>
                  </a:ext>
                </a:extLst>
              </p:cNvPr>
              <p:cNvSpPr/>
              <p:nvPr/>
            </p:nvSpPr>
            <p:spPr>
              <a:xfrm>
                <a:off x="2973800" y="4657403"/>
                <a:ext cx="3636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2 (Schaefer </a:t>
                </a:r>
                <a:r>
                  <a:rPr lang="es-ES" dirty="0" err="1"/>
                  <a:t>model</a:t>
                </a:r>
                <a:r>
                  <a:rPr lang="es-ES" dirty="0"/>
                  <a:t>) </a:t>
                </a:r>
                <a:r>
                  <a:rPr lang="es-ES" dirty="0" err="1"/>
                  <a:t>or</a:t>
                </a:r>
                <a:r>
                  <a:rPr lang="es-ES" dirty="0"/>
                  <a:t> </a:t>
                </a:r>
                <a:r>
                  <a:rPr lang="es-ES" dirty="0" err="1"/>
                  <a:t>estimated</a:t>
                </a:r>
                <a:endParaRPr lang="es-ES" dirty="0"/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B98955DF-207C-43CC-9918-A81FE4813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800" y="4657403"/>
                <a:ext cx="3636124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7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7A34456-C20E-4818-92BB-677A1630B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93887"/>
              </p:ext>
            </p:extLst>
          </p:nvPr>
        </p:nvGraphicFramePr>
        <p:xfrm>
          <a:off x="1874520" y="2038985"/>
          <a:ext cx="8651241" cy="4250056"/>
        </p:xfrm>
        <a:graphic>
          <a:graphicData uri="http://schemas.openxmlformats.org/drawingml/2006/table">
            <a:tbl>
              <a:tblPr/>
              <a:tblGrid>
                <a:gridCol w="1613483">
                  <a:extLst>
                    <a:ext uri="{9D8B030D-6E8A-4147-A177-3AD203B41FA5}">
                      <a16:colId xmlns:a16="http://schemas.microsoft.com/office/drawing/2014/main" val="1022440960"/>
                    </a:ext>
                  </a:extLst>
                </a:gridCol>
                <a:gridCol w="1967917">
                  <a:extLst>
                    <a:ext uri="{9D8B030D-6E8A-4147-A177-3AD203B41FA5}">
                      <a16:colId xmlns:a16="http://schemas.microsoft.com/office/drawing/2014/main" val="2348356715"/>
                    </a:ext>
                  </a:extLst>
                </a:gridCol>
                <a:gridCol w="1842875">
                  <a:extLst>
                    <a:ext uri="{9D8B030D-6E8A-4147-A177-3AD203B41FA5}">
                      <a16:colId xmlns:a16="http://schemas.microsoft.com/office/drawing/2014/main" val="3312432720"/>
                    </a:ext>
                  </a:extLst>
                </a:gridCol>
                <a:gridCol w="1786590">
                  <a:extLst>
                    <a:ext uri="{9D8B030D-6E8A-4147-A177-3AD203B41FA5}">
                      <a16:colId xmlns:a16="http://schemas.microsoft.com/office/drawing/2014/main" val="774418342"/>
                    </a:ext>
                  </a:extLst>
                </a:gridCol>
                <a:gridCol w="1440376">
                  <a:extLst>
                    <a:ext uri="{9D8B030D-6E8A-4147-A177-3AD203B41FA5}">
                      <a16:colId xmlns:a16="http://schemas.microsoft.com/office/drawing/2014/main" val="1187244692"/>
                    </a:ext>
                  </a:extLst>
                </a:gridCol>
              </a:tblGrid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SPICT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defTabSz="985838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79600" algn="l"/>
                        </a:tabLs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n=estimated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n=2 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n=estimated 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n=2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951059"/>
                  </a:ext>
                </a:extLst>
              </a:tr>
              <a:tr h="780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Convergence</a:t>
                      </a:r>
                      <a:endParaRPr lang="en-GB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Prior r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logr</a:t>
                      </a:r>
                      <a:r>
                        <a:rPr lang="es-ES" sz="1600" b="0" i="0" u="none" strike="noStrike" dirty="0">
                          <a:effectLst/>
                          <a:latin typeface="Arial" panose="020B0604020202020204" pitchFamily="34" charset="0"/>
                        </a:rPr>
                        <a:t> ~N(log(1), 1)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Prior r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074674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estimated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1a=NO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4a=NO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1b= </a:t>
                      </a:r>
                      <a:r>
                        <a:rPr lang="en-GB" sz="1600" dirty="0">
                          <a:effectLst/>
                        </a:rPr>
                        <a:t>104.6227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4b=NO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486696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estimated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8546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α=1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2a= 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81.02054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5a= </a:t>
                      </a:r>
                      <a:r>
                        <a:rPr lang="en-GB" sz="1600" dirty="0">
                          <a:effectLst/>
                        </a:rPr>
                        <a:t>68.46823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2b= </a:t>
                      </a:r>
                      <a:r>
                        <a:rPr lang="en-GB" sz="1600" dirty="0">
                          <a:effectLst/>
                        </a:rPr>
                        <a:t>83.49258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5b= </a:t>
                      </a:r>
                      <a:r>
                        <a:rPr lang="en-GB" sz="1600" dirty="0">
                          <a:effectLst/>
                        </a:rPr>
                        <a:t>70.30613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72165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β=1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7400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α=4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3a= 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86.70934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6a=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71.87238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3b=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89.2018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6b=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74.01433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77252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β=1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73611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A8ECAC2-73B0-451B-9FFF-D09345C181B1}"/>
              </a:ext>
            </a:extLst>
          </p:cNvPr>
          <p:cNvSpPr txBox="1"/>
          <p:nvPr/>
        </p:nvSpPr>
        <p:spPr>
          <a:xfrm>
            <a:off x="3411119" y="1190731"/>
            <a:ext cx="787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latin typeface="Montserrat Light" charset="0"/>
              </a:rPr>
              <a:t>Model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selection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criteria</a:t>
            </a:r>
            <a:r>
              <a:rPr lang="es-ES" sz="2000" spc="150" dirty="0">
                <a:latin typeface="Montserrat Light" charset="0"/>
              </a:rPr>
              <a:t>: AIC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646F0C-4887-416E-AC06-14CB08A05B76}"/>
              </a:ext>
            </a:extLst>
          </p:cNvPr>
          <p:cNvSpPr txBox="1"/>
          <p:nvPr/>
        </p:nvSpPr>
        <p:spPr>
          <a:xfrm>
            <a:off x="2647034" y="742587"/>
            <a:ext cx="787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latin typeface="Montserrat Light" charset="0"/>
              </a:rPr>
              <a:t>SPiCT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runs</a:t>
            </a:r>
            <a:r>
              <a:rPr lang="es-ES" sz="2000" spc="150" dirty="0">
                <a:latin typeface="Montserrat Light" charset="0"/>
              </a:rPr>
              <a:t>: 12 cases </a:t>
            </a:r>
            <a:r>
              <a:rPr lang="en-GB" sz="2000" b="1" spc="150" dirty="0">
                <a:latin typeface="Montserrat Light" charset="0"/>
              </a:rPr>
              <a:t>parameters fixing</a:t>
            </a:r>
            <a:endParaRPr lang="es-ES" sz="2000" spc="15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8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9EE36AD-A6A3-4CCE-99C3-E6511E186015}"/>
              </a:ext>
            </a:extLst>
          </p:cNvPr>
          <p:cNvSpPr txBox="1"/>
          <p:nvPr/>
        </p:nvSpPr>
        <p:spPr>
          <a:xfrm>
            <a:off x="1524694" y="1367962"/>
            <a:ext cx="4372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FF000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FF000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FF000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FF000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FF000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FF0000"/>
                </a:solidFill>
                <a:latin typeface="Montserrat Light" charset="0"/>
              </a:rPr>
              <a:t>:   Case 1a</a:t>
            </a:r>
          </a:p>
          <a:p>
            <a:r>
              <a:rPr lang="es-ES" sz="1600" i="0" u="none" strike="noStrike" dirty="0">
                <a:solidFill>
                  <a:srgbClr val="000000"/>
                </a:solidFill>
                <a:effectLst/>
                <a:latin typeface="Montserrat Light" panose="00000400000000000000" pitchFamily="50" charset="0"/>
              </a:rPr>
              <a:t>		</a:t>
            </a:r>
            <a:r>
              <a:rPr lang="es-ES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    (</a:t>
            </a:r>
            <a:r>
              <a:rPr lang="el-GR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α</a:t>
            </a:r>
            <a:r>
              <a:rPr lang="es-ES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,</a:t>
            </a:r>
            <a:r>
              <a:rPr lang="es-ES" sz="1600" dirty="0">
                <a:solidFill>
                  <a:srgbClr val="FF0000"/>
                </a:solidFill>
                <a:latin typeface="Montserrat Light" panose="00000400000000000000" pitchFamily="50" charset="0"/>
              </a:rPr>
              <a:t> </a:t>
            </a:r>
            <a:r>
              <a:rPr lang="el-GR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β</a:t>
            </a:r>
            <a:r>
              <a:rPr lang="es-ES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, </a:t>
            </a:r>
            <a:r>
              <a:rPr lang="en-GB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n=estimated)</a:t>
            </a:r>
            <a:endParaRPr lang="en-GB" sz="160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s-ES" sz="2000" spc="150" dirty="0">
              <a:solidFill>
                <a:srgbClr val="FF0000"/>
              </a:solidFill>
              <a:latin typeface="Montserrat Light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8353A7E-EC1F-4102-AF2D-7F900B84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219" y="2252708"/>
            <a:ext cx="5517781" cy="5257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## Convergence: 1 MSG: false convergence (8) ## WARNING: Model did not obtain proper convergence! Estimates and uncertainties are most likely invalid and cannot be trusted.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949E0D-90DE-4DAB-938A-00906483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4" y="2819504"/>
            <a:ext cx="5688380" cy="34523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EA881C-D289-499E-A069-E95A26B4FFAA}"/>
              </a:ext>
            </a:extLst>
          </p:cNvPr>
          <p:cNvSpPr txBox="1"/>
          <p:nvPr/>
        </p:nvSpPr>
        <p:spPr>
          <a:xfrm>
            <a:off x="6868633" y="1367962"/>
            <a:ext cx="415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:   Case 2a</a:t>
            </a:r>
          </a:p>
          <a:p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                                (</a:t>
            </a:r>
            <a:r>
              <a:rPr lang="el-GR" sz="1600" dirty="0">
                <a:solidFill>
                  <a:srgbClr val="00B050"/>
                </a:solidFill>
              </a:rPr>
              <a:t>α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 </a:t>
            </a:r>
            <a:r>
              <a:rPr lang="el-GR" sz="1600" dirty="0">
                <a:solidFill>
                  <a:srgbClr val="00B050"/>
                </a:solidFill>
              </a:rPr>
              <a:t>β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=1, </a:t>
            </a:r>
            <a:r>
              <a:rPr lang="en-GB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n=estimated)</a:t>
            </a:r>
            <a:endParaRPr lang="es-ES" sz="1600" dirty="0">
              <a:solidFill>
                <a:srgbClr val="00B050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78BBB5D-9FB8-461B-A4AB-5BD66F57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7" y="2560485"/>
            <a:ext cx="5404093" cy="38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E671B8F9-CCBD-49EB-BED6-9D4D0A50F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633" y="2297602"/>
            <a:ext cx="3530009" cy="217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Convergence: 0 MSG: relative convergence (4)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61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06C2E0-CB8A-4C27-A895-45BDF227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19660"/>
            <a:ext cx="5252720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30B3915-2272-4483-9936-D1A89B86F690}"/>
              </a:ext>
            </a:extLst>
          </p:cNvPr>
          <p:cNvSpPr txBox="1"/>
          <p:nvPr/>
        </p:nvSpPr>
        <p:spPr>
          <a:xfrm>
            <a:off x="1756530" y="1111774"/>
            <a:ext cx="4157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: Case 3a</a:t>
            </a:r>
          </a:p>
          <a:p>
            <a:r>
              <a:rPr lang="es-ES" sz="2000" dirty="0">
                <a:solidFill>
                  <a:srgbClr val="00B050"/>
                </a:solidFill>
                <a:latin typeface="Montserrat Light" panose="00000400000000000000" pitchFamily="50" charset="0"/>
              </a:rPr>
              <a:t>                        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(</a:t>
            </a:r>
            <a:r>
              <a:rPr lang="el-GR" sz="1600" dirty="0">
                <a:solidFill>
                  <a:srgbClr val="00B050"/>
                </a:solidFill>
              </a:rPr>
              <a:t>α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=4, </a:t>
            </a:r>
            <a:r>
              <a:rPr lang="el-GR" sz="1600" dirty="0">
                <a:solidFill>
                  <a:srgbClr val="00B050"/>
                </a:solidFill>
              </a:rPr>
              <a:t>β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=1, </a:t>
            </a:r>
            <a:r>
              <a:rPr lang="en-GB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n=estimated)</a:t>
            </a:r>
            <a:endParaRPr lang="es-ES" sz="1600" dirty="0">
              <a:solidFill>
                <a:srgbClr val="00B05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474DED-D2CE-433A-B2E3-985FD1F262A7}"/>
              </a:ext>
            </a:extLst>
          </p:cNvPr>
          <p:cNvSpPr txBox="1"/>
          <p:nvPr/>
        </p:nvSpPr>
        <p:spPr>
          <a:xfrm>
            <a:off x="6605983" y="1111774"/>
            <a:ext cx="415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: Case 6a</a:t>
            </a:r>
          </a:p>
          <a:p>
            <a:r>
              <a:rPr lang="es-ES" sz="1600" dirty="0">
                <a:solidFill>
                  <a:srgbClr val="00B050"/>
                </a:solidFill>
              </a:rPr>
              <a:t>                                 (</a:t>
            </a:r>
            <a:r>
              <a:rPr lang="el-GR" sz="1600" dirty="0">
                <a:solidFill>
                  <a:srgbClr val="00B050"/>
                </a:solidFill>
              </a:rPr>
              <a:t>α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=4, </a:t>
            </a:r>
            <a:r>
              <a:rPr lang="el-GR" sz="1600" dirty="0">
                <a:solidFill>
                  <a:srgbClr val="00B050"/>
                </a:solidFill>
              </a:rPr>
              <a:t>β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=1, </a:t>
            </a:r>
            <a:r>
              <a:rPr lang="en-GB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n=estimated)</a:t>
            </a:r>
            <a:endParaRPr lang="es-ES" sz="1600" dirty="0">
              <a:solidFill>
                <a:srgbClr val="00B050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BFDC37-AB02-490E-919F-EE87B9BC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255" y="1819660"/>
            <a:ext cx="5887307" cy="42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63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E7211B4-27CC-4BA8-8CBD-7B280F967F34}"/>
              </a:ext>
            </a:extLst>
          </p:cNvPr>
          <p:cNvSpPr/>
          <p:nvPr/>
        </p:nvSpPr>
        <p:spPr>
          <a:xfrm>
            <a:off x="3557484" y="726336"/>
            <a:ext cx="56172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PROPOSED FINAL MODEL: Case 5a: </a:t>
            </a:r>
          </a:p>
          <a:p>
            <a:r>
              <a:rPr lang="el-GR" sz="2000" dirty="0">
                <a:solidFill>
                  <a:srgbClr val="00B050"/>
                </a:solidFill>
              </a:rPr>
              <a:t>α </a:t>
            </a:r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=</a:t>
            </a:r>
            <a:r>
              <a:rPr lang="el-GR" sz="2000" dirty="0">
                <a:solidFill>
                  <a:srgbClr val="00B050"/>
                </a:solidFill>
              </a:rPr>
              <a:t> β </a:t>
            </a:r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=1 and n=2 (Schaefer model)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845A41-FF3B-4DEE-A72F-338026867420}"/>
              </a:ext>
            </a:extLst>
          </p:cNvPr>
          <p:cNvSpPr txBox="1"/>
          <p:nvPr/>
        </p:nvSpPr>
        <p:spPr>
          <a:xfrm>
            <a:off x="1153769" y="1629173"/>
            <a:ext cx="339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 err="1">
                <a:latin typeface="Montserrat Light" charset="0"/>
              </a:rPr>
              <a:t>Assessment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results</a:t>
            </a:r>
            <a:endParaRPr lang="en-GB" sz="2000" b="1" spc="150" dirty="0">
              <a:latin typeface="Montserrat Light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9F5572-78E0-45E7-BA63-3F59432DDF81}"/>
              </a:ext>
            </a:extLst>
          </p:cNvPr>
          <p:cNvSpPr txBox="1"/>
          <p:nvPr/>
        </p:nvSpPr>
        <p:spPr>
          <a:xfrm>
            <a:off x="6383599" y="1788165"/>
            <a:ext cx="339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>
                <a:latin typeface="Montserrat Light" charset="0"/>
              </a:rPr>
              <a:t>Residual </a:t>
            </a:r>
            <a:r>
              <a:rPr lang="es-ES" sz="2000" b="1" spc="150" dirty="0" err="1">
                <a:latin typeface="Montserrat Light" charset="0"/>
              </a:rPr>
              <a:t>diagnostics</a:t>
            </a:r>
            <a:endParaRPr lang="en-GB" sz="2000" b="1" spc="150" dirty="0">
              <a:latin typeface="Montserrat Light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0206383-490C-42E2-A3F8-9C8D4D10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0" y="2188274"/>
            <a:ext cx="5769967" cy="428736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65E5BFF-98A2-426B-A88B-1B98202F8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88274"/>
            <a:ext cx="5769967" cy="42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2F70B7A-4F91-4D07-BF39-0BDD3B9A2D93}"/>
              </a:ext>
            </a:extLst>
          </p:cNvPr>
          <p:cNvSpPr txBox="1"/>
          <p:nvPr/>
        </p:nvSpPr>
        <p:spPr>
          <a:xfrm>
            <a:off x="757382" y="1570182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MODEL PARAMETERS and 95% CI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A2005B9-1FDC-42BA-B7EA-D14AC3335C55}"/>
              </a:ext>
            </a:extLst>
          </p:cNvPr>
          <p:cNvSpPr txBox="1"/>
          <p:nvPr/>
        </p:nvSpPr>
        <p:spPr>
          <a:xfrm>
            <a:off x="7842470" y="4407673"/>
            <a:ext cx="234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STOCK STATUS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BFC25F-0BDC-43ED-B034-6235FFBE7C8D}"/>
              </a:ext>
            </a:extLst>
          </p:cNvPr>
          <p:cNvSpPr txBox="1"/>
          <p:nvPr/>
        </p:nvSpPr>
        <p:spPr>
          <a:xfrm>
            <a:off x="6977501" y="1428175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REFERENCE POINTS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3149D1E-6BCA-48C3-A02B-109673DBABA3}"/>
              </a:ext>
            </a:extLst>
          </p:cNvPr>
          <p:cNvSpPr/>
          <p:nvPr/>
        </p:nvSpPr>
        <p:spPr>
          <a:xfrm>
            <a:off x="5698222" y="5483485"/>
            <a:ext cx="243281" cy="201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C7249E-99F6-49B2-AB45-6937FFDEA004}"/>
              </a:ext>
            </a:extLst>
          </p:cNvPr>
          <p:cNvSpPr txBox="1"/>
          <p:nvPr/>
        </p:nvSpPr>
        <p:spPr>
          <a:xfrm>
            <a:off x="3981454" y="5437957"/>
            <a:ext cx="171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>
                <a:solidFill>
                  <a:srgbClr val="FF0000"/>
                </a:solidFill>
              </a:rPr>
              <a:t>Biomass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below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Bmsy</a:t>
            </a:r>
            <a:endParaRPr lang="es-ES" sz="1400" dirty="0">
              <a:solidFill>
                <a:srgbClr val="FF0000"/>
              </a:solidFill>
            </a:endParaRPr>
          </a:p>
          <a:p>
            <a:pPr algn="r"/>
            <a:r>
              <a:rPr lang="es-ES" sz="1400" dirty="0">
                <a:solidFill>
                  <a:srgbClr val="00B050"/>
                </a:solidFill>
              </a:rPr>
              <a:t>F </a:t>
            </a:r>
            <a:r>
              <a:rPr lang="es-ES" sz="1400" dirty="0" err="1">
                <a:solidFill>
                  <a:srgbClr val="00B050"/>
                </a:solidFill>
              </a:rPr>
              <a:t>below</a:t>
            </a:r>
            <a:r>
              <a:rPr lang="es-ES" sz="1400" dirty="0">
                <a:solidFill>
                  <a:srgbClr val="00B050"/>
                </a:solidFill>
              </a:rPr>
              <a:t> </a:t>
            </a:r>
            <a:r>
              <a:rPr lang="es-ES" sz="1400" dirty="0" err="1">
                <a:solidFill>
                  <a:srgbClr val="00B050"/>
                </a:solidFill>
              </a:rPr>
              <a:t>Fmsy</a:t>
            </a:r>
            <a:endParaRPr lang="es-ES" sz="1400" dirty="0">
              <a:solidFill>
                <a:srgbClr val="00B05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28CE2CE-DDBC-4207-8F71-3229E12B1CAC}"/>
              </a:ext>
            </a:extLst>
          </p:cNvPr>
          <p:cNvSpPr txBox="1"/>
          <p:nvPr/>
        </p:nvSpPr>
        <p:spPr>
          <a:xfrm>
            <a:off x="268491" y="1890581"/>
            <a:ext cx="4690799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Convergence: 0  MSG: relative convergence (4)</a:t>
            </a:r>
          </a:p>
          <a:p>
            <a:r>
              <a:rPr lang="en-GB" sz="1100" dirty="0"/>
              <a:t>Objective function at optimum: 26.2341151</a:t>
            </a:r>
          </a:p>
          <a:p>
            <a:r>
              <a:rPr lang="en-GB" sz="1100" dirty="0"/>
              <a:t>Euler time step (years):  1/16 or 0.0625</a:t>
            </a:r>
          </a:p>
          <a:p>
            <a:r>
              <a:rPr lang="en-GB" sz="1100" dirty="0"/>
              <a:t>Nobs C: 23,  Nobs I1: 22</a:t>
            </a:r>
          </a:p>
          <a:p>
            <a:endParaRPr lang="en-GB" sz="1100" dirty="0"/>
          </a:p>
          <a:p>
            <a:r>
              <a:rPr lang="en-GB" sz="1100" dirty="0"/>
              <a:t>Priors</a:t>
            </a:r>
          </a:p>
          <a:p>
            <a:r>
              <a:rPr lang="en-GB" sz="1100" dirty="0"/>
              <a:t>     </a:t>
            </a:r>
            <a:r>
              <a:rPr lang="en-GB" sz="1100" dirty="0" err="1"/>
              <a:t>logn</a:t>
            </a:r>
            <a:r>
              <a:rPr lang="en-GB" sz="1100" dirty="0"/>
              <a:t>  ~  </a:t>
            </a:r>
            <a:r>
              <a:rPr lang="en-GB" sz="1100" dirty="0" err="1"/>
              <a:t>dnorm</a:t>
            </a:r>
            <a:r>
              <a:rPr lang="en-GB" sz="1100" dirty="0"/>
              <a:t>[log(2), 0.001^2] (fixed)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logalpha</a:t>
            </a:r>
            <a:r>
              <a:rPr lang="en-GB" sz="1100" dirty="0"/>
              <a:t>  ~  </a:t>
            </a:r>
            <a:r>
              <a:rPr lang="en-GB" sz="1100" dirty="0" err="1"/>
              <a:t>dnorm</a:t>
            </a:r>
            <a:r>
              <a:rPr lang="en-GB" sz="1100" dirty="0"/>
              <a:t>[log(1), 0.001^2] (fixed)</a:t>
            </a:r>
          </a:p>
          <a:p>
            <a:r>
              <a:rPr lang="en-GB" sz="1100" dirty="0"/>
              <a:t>  </a:t>
            </a:r>
            <a:r>
              <a:rPr lang="en-GB" sz="1100" dirty="0" err="1"/>
              <a:t>logbeta</a:t>
            </a:r>
            <a:r>
              <a:rPr lang="en-GB" sz="1100" dirty="0"/>
              <a:t>  ~  </a:t>
            </a:r>
            <a:r>
              <a:rPr lang="en-GB" sz="1100" dirty="0" err="1"/>
              <a:t>dnorm</a:t>
            </a:r>
            <a:r>
              <a:rPr lang="en-GB" sz="1100" dirty="0"/>
              <a:t>[log(1), 0.001^2] (fixed)</a:t>
            </a:r>
          </a:p>
          <a:p>
            <a:endParaRPr lang="en-GB" sz="1100" dirty="0"/>
          </a:p>
          <a:p>
            <a:r>
              <a:rPr lang="en-GB" sz="1100" dirty="0"/>
              <a:t>Model parameter estimates w 95% CI </a:t>
            </a:r>
          </a:p>
          <a:p>
            <a:r>
              <a:rPr lang="en-GB" sz="1100" dirty="0"/>
              <a:t>            estimate        </a:t>
            </a:r>
            <a:r>
              <a:rPr lang="en-GB" sz="1100" dirty="0" err="1"/>
              <a:t>cilow</a:t>
            </a:r>
            <a:r>
              <a:rPr lang="en-GB" sz="1100" dirty="0"/>
              <a:t>        </a:t>
            </a:r>
            <a:r>
              <a:rPr lang="en-GB" sz="1100" dirty="0" err="1"/>
              <a:t>ciupp</a:t>
            </a:r>
            <a:r>
              <a:rPr lang="en-GB" sz="1100" dirty="0"/>
              <a:t>    </a:t>
            </a:r>
            <a:r>
              <a:rPr lang="en-GB" sz="1100" dirty="0" err="1"/>
              <a:t>log.est</a:t>
            </a:r>
            <a:r>
              <a:rPr lang="en-GB" sz="1100" dirty="0"/>
              <a:t>  </a:t>
            </a:r>
          </a:p>
          <a:p>
            <a:r>
              <a:rPr lang="en-GB" sz="1100" dirty="0"/>
              <a:t> alpha     0.9999987    0.9980406 1.001961e+00 -0.0000013  </a:t>
            </a:r>
          </a:p>
          <a:p>
            <a:r>
              <a:rPr lang="en-GB" sz="1100" dirty="0"/>
              <a:t> beta      1.0000020    0.9980439 1.001964e+00  0.0000020  </a:t>
            </a:r>
          </a:p>
          <a:p>
            <a:r>
              <a:rPr lang="en-GB" sz="1100" dirty="0"/>
              <a:t> r         1.0061880    0.2853067 3.548512e+00  0.0061689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rc</a:t>
            </a:r>
            <a:r>
              <a:rPr lang="en-GB" sz="1100" dirty="0"/>
              <a:t>        1.0061900    0.2853071 3.548521e+00  0.0061709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rold</a:t>
            </a:r>
            <a:r>
              <a:rPr lang="en-GB" sz="1100" dirty="0"/>
              <a:t>      1.0061920    0.2853067 3.548540e+00  0.0061729  </a:t>
            </a:r>
          </a:p>
          <a:p>
            <a:r>
              <a:rPr lang="en-GB" sz="1100" dirty="0"/>
              <a:t> m      1702.5889030 1014.1755846 2.858291e+03  7.4399053  </a:t>
            </a:r>
          </a:p>
          <a:p>
            <a:r>
              <a:rPr lang="en-GB" sz="1100" dirty="0"/>
              <a:t> K      6768.4640484 1514.1206205 3.025658e+04  8.8200295  </a:t>
            </a:r>
          </a:p>
          <a:p>
            <a:r>
              <a:rPr lang="en-GB" sz="1100" dirty="0"/>
              <a:t> q         0.0010155    0.0000961 1.073480e-02 -6.8924056  </a:t>
            </a:r>
          </a:p>
          <a:p>
            <a:r>
              <a:rPr lang="en-GB" sz="1100" dirty="0"/>
              <a:t> n         1.9999961    1.9960799 2.003920e+00  0.6931452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sdb</a:t>
            </a:r>
            <a:r>
              <a:rPr lang="en-GB" sz="1100" dirty="0"/>
              <a:t>       0.4886517    0.3622857 6.590946e-01 -0.7161052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sdf</a:t>
            </a:r>
            <a:r>
              <a:rPr lang="en-GB" sz="1100" dirty="0"/>
              <a:t>       0.2110432    0.1275477 3.491968e-01 -1.5556923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sdi</a:t>
            </a:r>
            <a:r>
              <a:rPr lang="en-GB" sz="1100" dirty="0"/>
              <a:t>       0.4886511    0.3622862 6.590919e-01 -0.7161065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sdc</a:t>
            </a:r>
            <a:r>
              <a:rPr lang="en-GB" sz="1100" dirty="0"/>
              <a:t>       0.2110437    0.1275482 3.491968e-01 -1.5556902 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1D5D9E0-B177-42DD-866E-3708E1BF7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131" y="2306218"/>
            <a:ext cx="5607614" cy="17774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Deterministic reference points (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Drp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estimate 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cilow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ciupp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log.est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Bmsyd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3384.229461  757.0590772 15128.28970  8.1268815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Fmsyd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0.503095    0.1426536     1.77426 -0.6869763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MSYd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1702.588903 1014.1755846  2858.29103  7.4399053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Stochastic reference points (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Srp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estimate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cilow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ciupp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log.est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rel.diff.Drp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Bmsys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2667.393455 653.4100119 10889.009523  7.8888570   -0.2687403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Fmsys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0.450143   0.1052668     1.924907 -0.7981899   -0.1176337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MSYs  1162.750687 669.2667943  2020.104945  7.0585438   -0.4642768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C7383D3-9B58-4578-A822-B462AF6D9F7B}"/>
              </a:ext>
            </a:extLst>
          </p:cNvPr>
          <p:cNvSpPr txBox="1"/>
          <p:nvPr/>
        </p:nvSpPr>
        <p:spPr>
          <a:xfrm>
            <a:off x="5880683" y="5007070"/>
            <a:ext cx="57714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 B_2019.00               2219.611      163.948        30050.218782  7.7050873  </a:t>
            </a:r>
          </a:p>
          <a:p>
            <a:r>
              <a:rPr lang="en-GB" sz="1400" dirty="0"/>
              <a:t> F_2019.00               0.402133      0.0285682     5.660516       -0.9109724  </a:t>
            </a:r>
          </a:p>
          <a:p>
            <a:r>
              <a:rPr lang="en-GB" sz="1400" dirty="0"/>
              <a:t> B_2019.00/</a:t>
            </a:r>
            <a:r>
              <a:rPr lang="en-GB" sz="1400" dirty="0" err="1"/>
              <a:t>Bmsy</a:t>
            </a:r>
            <a:r>
              <a:rPr lang="en-GB" sz="1400" dirty="0"/>
              <a:t>   0.8321274    0.1648653     4.200010      -0.1837697  </a:t>
            </a:r>
          </a:p>
          <a:p>
            <a:r>
              <a:rPr lang="en-GB" sz="1400" dirty="0"/>
              <a:t> F_2019.00/</a:t>
            </a:r>
            <a:r>
              <a:rPr lang="en-GB" sz="1400" dirty="0" err="1"/>
              <a:t>Fmsy</a:t>
            </a:r>
            <a:r>
              <a:rPr lang="en-GB" sz="1400" dirty="0"/>
              <a:t>    0.8933449    0.1914966     4.167517      -0.1127825 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1F442FD-83CC-456B-9E5A-B1D729662421}"/>
              </a:ext>
            </a:extLst>
          </p:cNvPr>
          <p:cNvSpPr/>
          <p:nvPr/>
        </p:nvSpPr>
        <p:spPr>
          <a:xfrm>
            <a:off x="5689319" y="5739251"/>
            <a:ext cx="243281" cy="2013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20F5CCF-82C0-4610-A9CD-799992D0989A}"/>
              </a:ext>
            </a:extLst>
          </p:cNvPr>
          <p:cNvSpPr/>
          <p:nvPr/>
        </p:nvSpPr>
        <p:spPr>
          <a:xfrm>
            <a:off x="3557484" y="726336"/>
            <a:ext cx="56172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PROPOSED FINAL MODEL: Case 5a: </a:t>
            </a:r>
          </a:p>
          <a:p>
            <a:r>
              <a:rPr lang="el-GR" sz="2000" dirty="0">
                <a:solidFill>
                  <a:srgbClr val="00B050"/>
                </a:solidFill>
              </a:rPr>
              <a:t>α </a:t>
            </a:r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=</a:t>
            </a:r>
            <a:r>
              <a:rPr lang="el-GR" sz="2000" dirty="0">
                <a:solidFill>
                  <a:srgbClr val="00B050"/>
                </a:solidFill>
              </a:rPr>
              <a:t> β </a:t>
            </a:r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=1 and n=2 (Schaefer model)</a:t>
            </a:r>
          </a:p>
        </p:txBody>
      </p:sp>
    </p:spTree>
    <p:extLst>
      <p:ext uri="{BB962C8B-B14F-4D97-AF65-F5344CB8AC3E}">
        <p14:creationId xmlns:p14="http://schemas.microsoft.com/office/powerpoint/2010/main" val="1230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E7211B4-27CC-4BA8-8CBD-7B280F967F34}"/>
              </a:ext>
            </a:extLst>
          </p:cNvPr>
          <p:cNvSpPr/>
          <p:nvPr/>
        </p:nvSpPr>
        <p:spPr>
          <a:xfrm>
            <a:off x="3557484" y="726336"/>
            <a:ext cx="56172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spc="150" dirty="0">
                <a:solidFill>
                  <a:srgbClr val="00B050"/>
                </a:solidFill>
                <a:highlight>
                  <a:srgbClr val="FFFF00"/>
                </a:highlight>
                <a:latin typeface="Montserrat Light" charset="0"/>
              </a:rPr>
              <a:t>PROPOSED FINAL MODEL: Case 5a: </a:t>
            </a:r>
          </a:p>
          <a:p>
            <a:r>
              <a:rPr lang="el-GR" sz="2000" dirty="0">
                <a:solidFill>
                  <a:srgbClr val="00B050"/>
                </a:solidFill>
                <a:highlight>
                  <a:srgbClr val="FFFF00"/>
                </a:highlight>
              </a:rPr>
              <a:t>α </a:t>
            </a:r>
            <a:r>
              <a:rPr lang="en-GB" sz="2000" b="1" spc="150" dirty="0">
                <a:solidFill>
                  <a:srgbClr val="00B050"/>
                </a:solidFill>
                <a:highlight>
                  <a:srgbClr val="FFFF00"/>
                </a:highlight>
                <a:latin typeface="Montserrat Light" charset="0"/>
              </a:rPr>
              <a:t>=</a:t>
            </a:r>
            <a:r>
              <a:rPr lang="el-GR" sz="2000" dirty="0">
                <a:solidFill>
                  <a:srgbClr val="00B050"/>
                </a:solidFill>
                <a:highlight>
                  <a:srgbClr val="FFFF00"/>
                </a:highlight>
              </a:rPr>
              <a:t> β </a:t>
            </a:r>
            <a:r>
              <a:rPr lang="en-GB" sz="2000" b="1" spc="150" dirty="0">
                <a:solidFill>
                  <a:srgbClr val="00B050"/>
                </a:solidFill>
                <a:highlight>
                  <a:srgbClr val="FFFF00"/>
                </a:highlight>
                <a:latin typeface="Montserrat Light" charset="0"/>
              </a:rPr>
              <a:t>=1 and n=1 UPDATED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845A41-FF3B-4DEE-A72F-338026867420}"/>
              </a:ext>
            </a:extLst>
          </p:cNvPr>
          <p:cNvSpPr txBox="1"/>
          <p:nvPr/>
        </p:nvSpPr>
        <p:spPr>
          <a:xfrm>
            <a:off x="1109232" y="1707263"/>
            <a:ext cx="339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 err="1">
                <a:latin typeface="Montserrat Light" charset="0"/>
              </a:rPr>
              <a:t>Assessment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results</a:t>
            </a:r>
            <a:endParaRPr lang="en-GB" sz="2000" b="1" spc="150" dirty="0">
              <a:latin typeface="Montserrat Light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9F5572-78E0-45E7-BA63-3F59432DDF81}"/>
              </a:ext>
            </a:extLst>
          </p:cNvPr>
          <p:cNvSpPr txBox="1"/>
          <p:nvPr/>
        </p:nvSpPr>
        <p:spPr>
          <a:xfrm>
            <a:off x="6500830" y="1707263"/>
            <a:ext cx="339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>
                <a:latin typeface="Montserrat Light" charset="0"/>
              </a:rPr>
              <a:t>Residual </a:t>
            </a:r>
            <a:r>
              <a:rPr lang="es-ES" sz="2000" b="1" spc="150" dirty="0" err="1">
                <a:latin typeface="Montserrat Light" charset="0"/>
              </a:rPr>
              <a:t>diagnostics</a:t>
            </a:r>
            <a:endParaRPr lang="en-GB" sz="2000" b="1" spc="150" dirty="0">
              <a:latin typeface="Montserrat Light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5317412-E1E7-466F-9A10-96120C10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2" y="2344614"/>
            <a:ext cx="5769967" cy="37870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AD2D31-1A4E-4F88-9E5D-7F6E9DC8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88275"/>
            <a:ext cx="5642879" cy="39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2F70B7A-4F91-4D07-BF39-0BDD3B9A2D93}"/>
              </a:ext>
            </a:extLst>
          </p:cNvPr>
          <p:cNvSpPr txBox="1"/>
          <p:nvPr/>
        </p:nvSpPr>
        <p:spPr>
          <a:xfrm>
            <a:off x="757382" y="1570182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MODEL PARAMETERS and 95% CI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A2005B9-1FDC-42BA-B7EA-D14AC3335C55}"/>
              </a:ext>
            </a:extLst>
          </p:cNvPr>
          <p:cNvSpPr txBox="1"/>
          <p:nvPr/>
        </p:nvSpPr>
        <p:spPr>
          <a:xfrm>
            <a:off x="7842470" y="4407673"/>
            <a:ext cx="234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STOCK STATUS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BFC25F-0BDC-43ED-B034-6235FFBE7C8D}"/>
              </a:ext>
            </a:extLst>
          </p:cNvPr>
          <p:cNvSpPr txBox="1"/>
          <p:nvPr/>
        </p:nvSpPr>
        <p:spPr>
          <a:xfrm>
            <a:off x="6977501" y="1428175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REFERENCE POINTS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3149D1E-6BCA-48C3-A02B-109673DBABA3}"/>
              </a:ext>
            </a:extLst>
          </p:cNvPr>
          <p:cNvSpPr/>
          <p:nvPr/>
        </p:nvSpPr>
        <p:spPr>
          <a:xfrm>
            <a:off x="5831917" y="5637444"/>
            <a:ext cx="243281" cy="201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C7249E-99F6-49B2-AB45-6937FFDEA004}"/>
              </a:ext>
            </a:extLst>
          </p:cNvPr>
          <p:cNvSpPr txBox="1"/>
          <p:nvPr/>
        </p:nvSpPr>
        <p:spPr>
          <a:xfrm>
            <a:off x="3806732" y="5637444"/>
            <a:ext cx="1983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rgbClr val="FF0000"/>
                </a:solidFill>
              </a:rPr>
              <a:t>Biomass</a:t>
            </a:r>
            <a:r>
              <a:rPr lang="es-ES" sz="1200" dirty="0">
                <a:solidFill>
                  <a:srgbClr val="FF0000"/>
                </a:solidFill>
              </a:rPr>
              <a:t> 2019 </a:t>
            </a:r>
            <a:r>
              <a:rPr lang="es-ES" sz="1200" dirty="0" err="1">
                <a:solidFill>
                  <a:srgbClr val="FF0000"/>
                </a:solidFill>
              </a:rPr>
              <a:t>below</a:t>
            </a:r>
            <a:r>
              <a:rPr lang="es-ES" sz="1200" dirty="0">
                <a:solidFill>
                  <a:srgbClr val="FF0000"/>
                </a:solidFill>
              </a:rPr>
              <a:t> </a:t>
            </a:r>
            <a:r>
              <a:rPr lang="es-ES" sz="1200" dirty="0" err="1">
                <a:solidFill>
                  <a:srgbClr val="FF0000"/>
                </a:solidFill>
              </a:rPr>
              <a:t>Bmsy</a:t>
            </a:r>
            <a:endParaRPr lang="es-ES" sz="1200" dirty="0">
              <a:solidFill>
                <a:srgbClr val="FF0000"/>
              </a:solidFill>
            </a:endParaRPr>
          </a:p>
          <a:p>
            <a:pPr algn="r"/>
            <a:r>
              <a:rPr lang="es-ES" sz="1200" dirty="0">
                <a:solidFill>
                  <a:srgbClr val="FF0000"/>
                </a:solidFill>
              </a:rPr>
              <a:t>F 2019 </a:t>
            </a:r>
            <a:r>
              <a:rPr lang="es-ES" sz="1200" dirty="0" err="1">
                <a:solidFill>
                  <a:srgbClr val="FF0000"/>
                </a:solidFill>
              </a:rPr>
              <a:t>above</a:t>
            </a:r>
            <a:r>
              <a:rPr lang="es-ES" sz="1200" dirty="0">
                <a:solidFill>
                  <a:srgbClr val="FF0000"/>
                </a:solidFill>
              </a:rPr>
              <a:t> </a:t>
            </a:r>
            <a:r>
              <a:rPr lang="es-ES" sz="1200" dirty="0" err="1">
                <a:solidFill>
                  <a:srgbClr val="FF0000"/>
                </a:solidFill>
              </a:rPr>
              <a:t>Fmsy</a:t>
            </a:r>
            <a:endParaRPr lang="es-ES" sz="1200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0EB747-F105-4D3E-A524-1328326E3AE9}"/>
              </a:ext>
            </a:extLst>
          </p:cNvPr>
          <p:cNvSpPr/>
          <p:nvPr/>
        </p:nvSpPr>
        <p:spPr>
          <a:xfrm>
            <a:off x="3557484" y="726336"/>
            <a:ext cx="4014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spc="150" dirty="0">
                <a:solidFill>
                  <a:srgbClr val="00B050"/>
                </a:solidFill>
                <a:highlight>
                  <a:srgbClr val="FFFF00"/>
                </a:highlight>
                <a:latin typeface="Montserrat Light" charset="0"/>
              </a:rPr>
              <a:t>FINAL MODEL: Case 5a: </a:t>
            </a:r>
          </a:p>
          <a:p>
            <a:r>
              <a:rPr lang="el-GR" sz="2000" dirty="0">
                <a:solidFill>
                  <a:srgbClr val="00B050"/>
                </a:solidFill>
                <a:highlight>
                  <a:srgbClr val="FFFF00"/>
                </a:highlight>
              </a:rPr>
              <a:t>α </a:t>
            </a:r>
            <a:r>
              <a:rPr lang="en-GB" sz="2000" b="1" spc="150" dirty="0">
                <a:solidFill>
                  <a:srgbClr val="00B050"/>
                </a:solidFill>
                <a:highlight>
                  <a:srgbClr val="FFFF00"/>
                </a:highlight>
                <a:latin typeface="Montserrat Light" charset="0"/>
              </a:rPr>
              <a:t>=</a:t>
            </a:r>
            <a:r>
              <a:rPr lang="el-GR" sz="2000" dirty="0">
                <a:solidFill>
                  <a:srgbClr val="00B050"/>
                </a:solidFill>
                <a:highlight>
                  <a:srgbClr val="FFFF00"/>
                </a:highlight>
              </a:rPr>
              <a:t> β </a:t>
            </a:r>
            <a:r>
              <a:rPr lang="en-GB" sz="2000" b="1" spc="150" dirty="0">
                <a:solidFill>
                  <a:srgbClr val="00B050"/>
                </a:solidFill>
                <a:highlight>
                  <a:srgbClr val="FFFF00"/>
                </a:highlight>
                <a:latin typeface="Montserrat Light" charset="0"/>
              </a:rPr>
              <a:t>=1 and n=1 UPDATED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5400F06-10F7-4CCA-981F-3FDDD3DD4274}"/>
              </a:ext>
            </a:extLst>
          </p:cNvPr>
          <p:cNvSpPr txBox="1"/>
          <p:nvPr/>
        </p:nvSpPr>
        <p:spPr>
          <a:xfrm>
            <a:off x="636513" y="2075474"/>
            <a:ext cx="3713018" cy="424731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000" dirty="0"/>
              <a:t>Convergence: 0  MSG: both X-convergence and relative convergence (5)</a:t>
            </a:r>
          </a:p>
          <a:p>
            <a:r>
              <a:rPr lang="en-GB" sz="1000" dirty="0"/>
              <a:t>Objective function at optimum: 25.1074835</a:t>
            </a:r>
          </a:p>
          <a:p>
            <a:r>
              <a:rPr lang="en-GB" sz="1000" dirty="0"/>
              <a:t>Euler time step (years):  1/16 or 0.0625</a:t>
            </a:r>
          </a:p>
          <a:p>
            <a:r>
              <a:rPr lang="en-GB" sz="1000" dirty="0"/>
              <a:t>Nobs C: 23,  Nobs I1: 22</a:t>
            </a:r>
          </a:p>
          <a:p>
            <a:endParaRPr lang="en-GB" sz="1000" dirty="0"/>
          </a:p>
          <a:p>
            <a:r>
              <a:rPr lang="en-GB" sz="1000" dirty="0"/>
              <a:t>Priors</a:t>
            </a:r>
          </a:p>
          <a:p>
            <a:r>
              <a:rPr lang="en-GB" sz="1000" dirty="0"/>
              <a:t>     </a:t>
            </a:r>
            <a:r>
              <a:rPr lang="en-GB" sz="1000" dirty="0" err="1"/>
              <a:t>logn</a:t>
            </a:r>
            <a:r>
              <a:rPr lang="en-GB" sz="1000" dirty="0"/>
              <a:t>  ~  </a:t>
            </a:r>
            <a:r>
              <a:rPr lang="en-GB" sz="1000" dirty="0" err="1"/>
              <a:t>dnorm</a:t>
            </a:r>
            <a:r>
              <a:rPr lang="en-GB" sz="1000" dirty="0"/>
              <a:t>[log(1), 0.001^2] (fixed)</a:t>
            </a:r>
          </a:p>
          <a:p>
            <a:r>
              <a:rPr lang="en-GB" sz="1000" dirty="0"/>
              <a:t> </a:t>
            </a:r>
            <a:r>
              <a:rPr lang="en-GB" sz="1000" dirty="0" err="1"/>
              <a:t>logalpha</a:t>
            </a:r>
            <a:r>
              <a:rPr lang="en-GB" sz="1000" dirty="0"/>
              <a:t>  ~  </a:t>
            </a:r>
            <a:r>
              <a:rPr lang="en-GB" sz="1000" dirty="0" err="1"/>
              <a:t>dnorm</a:t>
            </a:r>
            <a:r>
              <a:rPr lang="en-GB" sz="1000" dirty="0"/>
              <a:t>[log(1), 0.001^2] (fixed)</a:t>
            </a:r>
          </a:p>
          <a:p>
            <a:r>
              <a:rPr lang="en-GB" sz="1000" dirty="0"/>
              <a:t>  </a:t>
            </a:r>
            <a:r>
              <a:rPr lang="en-GB" sz="1000" dirty="0" err="1"/>
              <a:t>logbeta</a:t>
            </a:r>
            <a:r>
              <a:rPr lang="en-GB" sz="1000" dirty="0"/>
              <a:t>  ~  </a:t>
            </a:r>
            <a:r>
              <a:rPr lang="en-GB" sz="1000" dirty="0" err="1"/>
              <a:t>dnorm</a:t>
            </a:r>
            <a:r>
              <a:rPr lang="en-GB" sz="1000" dirty="0"/>
              <a:t>[log(1), 0.001^2] (fixed)</a:t>
            </a:r>
          </a:p>
          <a:p>
            <a:endParaRPr lang="en-GB" sz="1000" dirty="0"/>
          </a:p>
          <a:p>
            <a:r>
              <a:rPr lang="en-GB" sz="1000" dirty="0"/>
              <a:t>Model parameter estimates w 95% CI </a:t>
            </a:r>
          </a:p>
          <a:p>
            <a:r>
              <a:rPr lang="en-GB" sz="1000" dirty="0"/>
              <a:t>            estimate        </a:t>
            </a:r>
            <a:r>
              <a:rPr lang="en-GB" sz="1000" dirty="0" err="1"/>
              <a:t>cilow</a:t>
            </a:r>
            <a:r>
              <a:rPr lang="en-GB" sz="1000" dirty="0"/>
              <a:t>         </a:t>
            </a:r>
            <a:r>
              <a:rPr lang="en-GB" sz="1000" dirty="0" err="1"/>
              <a:t>ciupp</a:t>
            </a:r>
            <a:r>
              <a:rPr lang="en-GB" sz="1000" dirty="0"/>
              <a:t>    </a:t>
            </a:r>
            <a:r>
              <a:rPr lang="en-GB" sz="1000" dirty="0" err="1"/>
              <a:t>log.est</a:t>
            </a:r>
            <a:r>
              <a:rPr lang="en-GB" sz="1000" dirty="0"/>
              <a:t>  </a:t>
            </a:r>
          </a:p>
          <a:p>
            <a:r>
              <a:rPr lang="en-GB" sz="1000" dirty="0"/>
              <a:t> alpha  9.999974e-01    0.9980394  1.001959e+00 -0.0000026  </a:t>
            </a:r>
          </a:p>
          <a:p>
            <a:r>
              <a:rPr lang="en-GB" sz="1000" dirty="0"/>
              <a:t> beta   1.000002e+00    0.9980436  1.001964e+00  0.0000017  </a:t>
            </a:r>
          </a:p>
          <a:p>
            <a:r>
              <a:rPr lang="en-GB" sz="1000" dirty="0"/>
              <a:t> r      6.258727e-01    0.2422680  1.616873e+00 -0.4686082  </a:t>
            </a:r>
          </a:p>
          <a:p>
            <a:r>
              <a:rPr lang="en-GB" sz="1000" dirty="0"/>
              <a:t> </a:t>
            </a:r>
            <a:r>
              <a:rPr lang="en-GB" sz="1000" dirty="0" err="1"/>
              <a:t>rc</a:t>
            </a:r>
            <a:r>
              <a:rPr lang="en-GB" sz="1000" dirty="0"/>
              <a:t>     1.251747e+00    0.4845381  3.233740e+00  0.2245401  </a:t>
            </a:r>
          </a:p>
          <a:p>
            <a:r>
              <a:rPr lang="en-GB" sz="1000" dirty="0"/>
              <a:t> </a:t>
            </a:r>
            <a:r>
              <a:rPr lang="en-GB" sz="1000" dirty="0" err="1"/>
              <a:t>rold</a:t>
            </a:r>
            <a:r>
              <a:rPr lang="en-GB" sz="1000" dirty="0"/>
              <a:t>   5.340018e+05    0.0000000 1.505254e+306 13.1881545  </a:t>
            </a:r>
          </a:p>
          <a:p>
            <a:r>
              <a:rPr lang="en-GB" sz="1000" dirty="0"/>
              <a:t> m      1.602940e+03  691.6027124  3.715163e+03  7.3795947  </a:t>
            </a:r>
          </a:p>
          <a:p>
            <a:r>
              <a:rPr lang="en-GB" sz="1000" dirty="0"/>
              <a:t> K      6.961863e+03 1860.3474542  2.605295e+04  8.8482024  </a:t>
            </a:r>
          </a:p>
          <a:p>
            <a:r>
              <a:rPr lang="en-GB" sz="1000" dirty="0"/>
              <a:t> q      2.243200e-03    0.0004238  1.187510e-02 -6.0998377  </a:t>
            </a:r>
          </a:p>
          <a:p>
            <a:r>
              <a:rPr lang="en-GB" sz="1000" dirty="0"/>
              <a:t> n      9.999988e-01    0.9980408  1.001961e+00 -0.0000012  </a:t>
            </a:r>
          </a:p>
          <a:p>
            <a:r>
              <a:rPr lang="en-GB" sz="1000" dirty="0"/>
              <a:t> </a:t>
            </a:r>
            <a:r>
              <a:rPr lang="en-GB" sz="1000" dirty="0" err="1"/>
              <a:t>sdb</a:t>
            </a:r>
            <a:r>
              <a:rPr lang="en-GB" sz="1000" dirty="0"/>
              <a:t>    5.081752e-01    0.3659910  7.055965e-01 -0.6769291  </a:t>
            </a:r>
          </a:p>
          <a:p>
            <a:r>
              <a:rPr lang="en-GB" sz="1000" dirty="0"/>
              <a:t> </a:t>
            </a:r>
            <a:r>
              <a:rPr lang="en-GB" sz="1000" dirty="0" err="1"/>
              <a:t>sdf</a:t>
            </a:r>
            <a:r>
              <a:rPr lang="en-GB" sz="1000" dirty="0"/>
              <a:t>    2.049723e-01    0.1203473  3.491034e-01 -1.5848802  </a:t>
            </a:r>
          </a:p>
          <a:p>
            <a:r>
              <a:rPr lang="en-GB" sz="1000" dirty="0"/>
              <a:t> </a:t>
            </a:r>
            <a:r>
              <a:rPr lang="en-GB" sz="1000" dirty="0" err="1"/>
              <a:t>sdi</a:t>
            </a:r>
            <a:r>
              <a:rPr lang="en-GB" sz="1000" dirty="0"/>
              <a:t>    5.081739e-01    0.3659912  7.055925e-01 -0.6769317  </a:t>
            </a:r>
          </a:p>
          <a:p>
            <a:r>
              <a:rPr lang="en-GB" sz="1000" dirty="0"/>
              <a:t> </a:t>
            </a:r>
            <a:r>
              <a:rPr lang="en-GB" sz="1000" dirty="0" err="1"/>
              <a:t>sdc</a:t>
            </a:r>
            <a:r>
              <a:rPr lang="en-GB" sz="1000" dirty="0"/>
              <a:t>    2.049727e-01    0.1203477  3.491034e-01 -1.5848786  </a:t>
            </a:r>
          </a:p>
          <a:p>
            <a:r>
              <a:rPr lang="en-GB" sz="1000" dirty="0"/>
              <a:t>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A6A60B1-4096-423F-B039-04E32CE0C17A}"/>
              </a:ext>
            </a:extLst>
          </p:cNvPr>
          <p:cNvSpPr txBox="1"/>
          <p:nvPr/>
        </p:nvSpPr>
        <p:spPr>
          <a:xfrm>
            <a:off x="5564604" y="1939514"/>
            <a:ext cx="6096000" cy="212365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200" dirty="0"/>
              <a:t>Deterministic reference points (</a:t>
            </a:r>
            <a:r>
              <a:rPr lang="en-GB" sz="1200" dirty="0" err="1"/>
              <a:t>Drp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   estimate      </a:t>
            </a:r>
            <a:r>
              <a:rPr lang="en-GB" sz="1200" dirty="0" err="1"/>
              <a:t>cilow</a:t>
            </a:r>
            <a:r>
              <a:rPr lang="en-GB" sz="1200" dirty="0"/>
              <a:t>      </a:t>
            </a:r>
            <a:r>
              <a:rPr lang="en-GB" sz="1200" dirty="0" err="1"/>
              <a:t>ciupp</a:t>
            </a:r>
            <a:r>
              <a:rPr lang="en-GB" sz="1200" dirty="0"/>
              <a:t>    </a:t>
            </a:r>
            <a:r>
              <a:rPr lang="en-GB" sz="1200" dirty="0" err="1"/>
              <a:t>log.est</a:t>
            </a:r>
            <a:r>
              <a:rPr lang="en-GB" sz="1200" dirty="0"/>
              <a:t>  </a:t>
            </a:r>
          </a:p>
          <a:p>
            <a:r>
              <a:rPr lang="en-GB" sz="1200" dirty="0"/>
              <a:t> </a:t>
            </a:r>
            <a:r>
              <a:rPr lang="en-GB" sz="1200" dirty="0" err="1"/>
              <a:t>Bmsyd</a:t>
            </a:r>
            <a:r>
              <a:rPr lang="en-GB" sz="1200" dirty="0"/>
              <a:t> 2561.1247920 684.384022 9584.32692  7.8482018  </a:t>
            </a:r>
          </a:p>
          <a:p>
            <a:r>
              <a:rPr lang="en-GB" sz="1200" dirty="0"/>
              <a:t> </a:t>
            </a:r>
            <a:r>
              <a:rPr lang="en-GB" sz="1200" dirty="0" err="1"/>
              <a:t>Fmsyd</a:t>
            </a:r>
            <a:r>
              <a:rPr lang="en-GB" sz="1200" dirty="0"/>
              <a:t>    0.6258735   0.242269    1.61687 -0.4686071  </a:t>
            </a:r>
          </a:p>
          <a:p>
            <a:r>
              <a:rPr lang="en-GB" sz="1200" dirty="0"/>
              <a:t> </a:t>
            </a:r>
            <a:r>
              <a:rPr lang="en-GB" sz="1200" dirty="0" err="1"/>
              <a:t>MSYd</a:t>
            </a:r>
            <a:r>
              <a:rPr lang="en-GB" sz="1200" dirty="0"/>
              <a:t>  1602.9400360 691.602712 3715.16293  7.3795947  </a:t>
            </a:r>
          </a:p>
          <a:p>
            <a:endParaRPr lang="en-GB" sz="1200" dirty="0"/>
          </a:p>
          <a:p>
            <a:r>
              <a:rPr lang="en-GB" sz="1200" dirty="0"/>
              <a:t>Stochastic reference points (</a:t>
            </a:r>
            <a:r>
              <a:rPr lang="en-GB" sz="1200" dirty="0" err="1"/>
              <a:t>Srp</a:t>
            </a:r>
            <a:r>
              <a:rPr lang="en-GB" sz="1200" dirty="0"/>
              <a:t>)</a:t>
            </a:r>
          </a:p>
          <a:p>
            <a:r>
              <a:rPr lang="en-GB" sz="1200" dirty="0"/>
              <a:t>           estimate       </a:t>
            </a:r>
            <a:r>
              <a:rPr lang="en-GB" sz="1200" dirty="0" err="1"/>
              <a:t>cilow</a:t>
            </a:r>
            <a:r>
              <a:rPr lang="en-GB" sz="1200" dirty="0"/>
              <a:t>      </a:t>
            </a:r>
            <a:r>
              <a:rPr lang="en-GB" sz="1200" dirty="0" err="1"/>
              <a:t>ciupp</a:t>
            </a:r>
            <a:r>
              <a:rPr lang="en-GB" sz="1200" dirty="0"/>
              <a:t>   </a:t>
            </a:r>
            <a:r>
              <a:rPr lang="en-GB" sz="1200" dirty="0" err="1"/>
              <a:t>log.est</a:t>
            </a:r>
            <a:r>
              <a:rPr lang="en-GB" sz="1200" dirty="0"/>
              <a:t>  </a:t>
            </a:r>
            <a:r>
              <a:rPr lang="en-GB" sz="1200" dirty="0" err="1"/>
              <a:t>rel.diff.Drp</a:t>
            </a:r>
            <a:r>
              <a:rPr lang="en-GB" sz="1200" dirty="0"/>
              <a:t>  </a:t>
            </a:r>
          </a:p>
          <a:p>
            <a:r>
              <a:rPr lang="en-GB" sz="1200" dirty="0"/>
              <a:t> </a:t>
            </a:r>
            <a:r>
              <a:rPr lang="en-GB" sz="1200" dirty="0" err="1"/>
              <a:t>Bmsys</a:t>
            </a:r>
            <a:r>
              <a:rPr lang="en-GB" sz="1200" dirty="0"/>
              <a:t> 2176.6090731 597.2736464 7932.08789  7.685524 -1.766581e-01  </a:t>
            </a:r>
          </a:p>
          <a:p>
            <a:r>
              <a:rPr lang="en-GB" sz="1200" dirty="0"/>
              <a:t> </a:t>
            </a:r>
            <a:r>
              <a:rPr lang="en-GB" sz="1200" dirty="0" err="1"/>
              <a:t>Fmsys</a:t>
            </a:r>
            <a:r>
              <a:rPr lang="en-GB" sz="1200" dirty="0"/>
              <a:t>    0.6258735   0.2422691    1.61687 -0.468607  6.334159e-08  </a:t>
            </a:r>
          </a:p>
          <a:p>
            <a:r>
              <a:rPr lang="en-GB" sz="1200" dirty="0"/>
              <a:t> MSYs  1362.2820060 579.5117777 3202.37195  7.216916 -1.766580e-01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864B52B-118D-4D3C-AB3E-EB471C9996DF}"/>
              </a:ext>
            </a:extLst>
          </p:cNvPr>
          <p:cNvSpPr txBox="1"/>
          <p:nvPr/>
        </p:nvSpPr>
        <p:spPr>
          <a:xfrm>
            <a:off x="6116803" y="4883320"/>
            <a:ext cx="6096000" cy="120032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200" dirty="0"/>
              <a:t>States w 95% CI (</a:t>
            </a:r>
            <a:r>
              <a:rPr lang="en-GB" sz="1200" dirty="0" err="1"/>
              <a:t>inp$msytype</a:t>
            </a:r>
            <a:r>
              <a:rPr lang="en-GB" sz="1200" dirty="0"/>
              <a:t>: s)</a:t>
            </a:r>
          </a:p>
          <a:p>
            <a:r>
              <a:rPr lang="en-GB" sz="1200" dirty="0"/>
              <a:t>                   estimate       </a:t>
            </a:r>
            <a:r>
              <a:rPr lang="en-GB" sz="1200" dirty="0" err="1"/>
              <a:t>cilow</a:t>
            </a:r>
            <a:r>
              <a:rPr lang="en-GB" sz="1200" dirty="0"/>
              <a:t>       </a:t>
            </a:r>
            <a:r>
              <a:rPr lang="en-GB" sz="1200" dirty="0" err="1"/>
              <a:t>ciupp</a:t>
            </a:r>
            <a:r>
              <a:rPr lang="en-GB" sz="1200" dirty="0"/>
              <a:t>    </a:t>
            </a:r>
            <a:r>
              <a:rPr lang="en-GB" sz="1200" dirty="0" err="1"/>
              <a:t>log.est</a:t>
            </a:r>
            <a:r>
              <a:rPr lang="en-GB" sz="1200" dirty="0"/>
              <a:t>  </a:t>
            </a:r>
          </a:p>
          <a:p>
            <a:r>
              <a:rPr lang="en-GB" sz="1200" dirty="0"/>
              <a:t> B_2019.00      970.6322353 134.1744828 7021.655061  6.8779476  </a:t>
            </a:r>
          </a:p>
          <a:p>
            <a:r>
              <a:rPr lang="en-GB" sz="1200" dirty="0"/>
              <a:t> F_2019.00        0.9288235   0.1226951    7.031358 -0.0738366  </a:t>
            </a:r>
          </a:p>
          <a:p>
            <a:r>
              <a:rPr lang="en-GB" sz="1200" dirty="0"/>
              <a:t> B_2019.00/</a:t>
            </a:r>
            <a:r>
              <a:rPr lang="en-GB" sz="1200" dirty="0" err="1"/>
              <a:t>Bmsy</a:t>
            </a:r>
            <a:r>
              <a:rPr lang="en-GB" sz="1200" dirty="0"/>
              <a:t>   0.4459378   0.0422581    4.705851 -0.8075758  </a:t>
            </a:r>
          </a:p>
          <a:p>
            <a:r>
              <a:rPr lang="en-GB" sz="1200" dirty="0"/>
              <a:t> F_2019.00/</a:t>
            </a:r>
            <a:r>
              <a:rPr lang="en-GB" sz="1200" dirty="0" err="1"/>
              <a:t>Fmsy</a:t>
            </a:r>
            <a:r>
              <a:rPr lang="en-GB" sz="1200" dirty="0"/>
              <a:t>   1.4840434   0.2823680    7.799697  0.3947704  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4FBB5AB-260E-4757-B028-443E097CA194}"/>
              </a:ext>
            </a:extLst>
          </p:cNvPr>
          <p:cNvSpPr/>
          <p:nvPr/>
        </p:nvSpPr>
        <p:spPr>
          <a:xfrm>
            <a:off x="5837838" y="5868277"/>
            <a:ext cx="243281" cy="201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048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DE5BC0F-B1C6-4422-9DA3-2141E562F226}"/>
              </a:ext>
            </a:extLst>
          </p:cNvPr>
          <p:cNvSpPr/>
          <p:nvPr/>
        </p:nvSpPr>
        <p:spPr>
          <a:xfrm>
            <a:off x="1775637" y="987193"/>
            <a:ext cx="984574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spc="150" dirty="0">
                <a:latin typeface="Montserrat Light" charset="0"/>
              </a:rPr>
              <a:t>               Conclusions:</a:t>
            </a:r>
          </a:p>
          <a:p>
            <a:endParaRPr lang="en-GB" sz="2000" spc="150" dirty="0">
              <a:latin typeface="Montserrat Light" charset="0"/>
            </a:endParaRPr>
          </a:p>
          <a:p>
            <a:endParaRPr lang="en-GB" sz="2000" spc="150" dirty="0">
              <a:latin typeface="Montserrat Light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There are still many data issues not fully resolved yet like species identification and knowledge on cephalopod biology and fisheries.</a:t>
            </a:r>
          </a:p>
          <a:p>
            <a:pPr algn="just"/>
            <a:endParaRPr lang="en-GB" sz="2000" spc="150" dirty="0">
              <a:latin typeface="Montserrat Light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Additional assumptions were needed to get model convergence. Results are still highly uncertain.</a:t>
            </a:r>
          </a:p>
          <a:p>
            <a:pPr lvl="0" algn="just"/>
            <a:endParaRPr lang="en-GB" sz="2000" spc="150" dirty="0">
              <a:latin typeface="Montserrat Light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Additional information on the stock, like a recruitment index would allow considering alternative models, more suitable for short-lived stocks.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In the parameters fixing exercise done in WGCEPH 2020 the biological significance of the fixing was discussed and should be reviewed.</a:t>
            </a:r>
            <a:endParaRPr lang="es-ES" sz="2000" spc="150" dirty="0">
              <a:latin typeface="Montserrat Light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93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_AZTI_principal.png" descr="__AZTI_principal.png">
            <a:extLst>
              <a:ext uri="{FF2B5EF4-FFF2-40B4-BE49-F238E27FC236}">
                <a16:creationId xmlns:a16="http://schemas.microsoft.com/office/drawing/2014/main" id="{9B908401-B5E1-DE4B-B35C-6C8B9323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037" y="2575123"/>
            <a:ext cx="2853928" cy="1707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75F0BC7C-2838-ED4F-A9A7-A4D4B2AC4AA5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2" b="9412"/>
          <a:stretch>
            <a:fillRect/>
          </a:stretch>
        </p:blipFill>
        <p:spPr/>
      </p:pic>
      <p:pic>
        <p:nvPicPr>
          <p:cNvPr id="13" name="__AZTI_principal.png">
            <a:extLst>
              <a:ext uri="{FF2B5EF4-FFF2-40B4-BE49-F238E27FC236}">
                <a16:creationId xmlns:a16="http://schemas.microsoft.com/office/drawing/2014/main" id="{0D2D889E-38EF-A940-BD95-831E2998E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473" y="2651323"/>
            <a:ext cx="2849455" cy="1707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B89890-0116-495E-9F7D-FAC9460340B8}"/>
              </a:ext>
            </a:extLst>
          </p:cNvPr>
          <p:cNvSpPr txBox="1">
            <a:spLocks/>
          </p:cNvSpPr>
          <p:nvPr/>
        </p:nvSpPr>
        <p:spPr bwMode="auto">
          <a:xfrm>
            <a:off x="5091858" y="1453418"/>
            <a:ext cx="5979932" cy="484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551" tIns="49775" rIns="99551" bIns="49775" numCol="1" anchor="t" anchorCtr="0" compatLnSpc="1">
            <a:prstTxWarp prst="textNoShape">
              <a:avLst/>
            </a:prstTxWarp>
          </a:bodyPr>
          <a:lstStyle>
            <a:lvl1pPr marL="373063" indent="-373063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808038" indent="-309563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43013" indent="-247650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741488" indent="-247650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38375" indent="-247650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37645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99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152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906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</a:rPr>
              <a:t>Introduction: Squid in the Bay of Biscay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</a:rPr>
              <a:t>Available data: abundance index from EVHOE survey and total landings from WGCEPH</a:t>
            </a:r>
          </a:p>
          <a:p>
            <a:pPr marL="0" indent="0" defTabSz="914400">
              <a:lnSpc>
                <a:spcPct val="150000"/>
              </a:lnSpc>
              <a:buNone/>
            </a:pPr>
            <a:endParaRPr lang="en-GB" sz="1600" spc="150" dirty="0">
              <a:latin typeface="Montserrat Light" charset="0"/>
            </a:endParaRPr>
          </a:p>
          <a:p>
            <a:pPr marL="2857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 err="1">
                <a:latin typeface="Montserrat Light" charset="0"/>
              </a:rPr>
              <a:t>SPiCT</a:t>
            </a:r>
            <a:r>
              <a:rPr lang="en-GB" sz="1600" spc="150" dirty="0">
                <a:latin typeface="Montserrat Light" charset="0"/>
              </a:rPr>
              <a:t> production model parametrization based on an analysis script done for Indian mackerel by Leire Ibaibarriaga</a:t>
            </a:r>
          </a:p>
          <a:p>
            <a:pPr marL="2857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</a:rPr>
              <a:t>Conclusions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14FE575-AC7B-44AF-B10A-18D30687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1" y="1860074"/>
            <a:ext cx="3815790" cy="13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8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Marcador de posición de imagen 11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19A0A5A-B342-4553-9DA6-752FAEEF2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09"/>
          <a:stretch/>
        </p:blipFill>
        <p:spPr>
          <a:xfrm>
            <a:off x="1120271" y="1762437"/>
            <a:ext cx="3520557" cy="4928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FF53A73F-D23C-4947-B851-0D3567FCB2DA}"/>
              </a:ext>
            </a:extLst>
          </p:cNvPr>
          <p:cNvSpPr txBox="1"/>
          <p:nvPr/>
        </p:nvSpPr>
        <p:spPr>
          <a:xfrm>
            <a:off x="5881856" y="2139198"/>
            <a:ext cx="4733925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Short-lived species.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High natural mortality.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Large interannual fluctuations.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Very-dependent on environment.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Distributed from ICES Subarea 3 to Division 9a, Mediterranean waters and North African coast.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ICES considers all the information in 8abd as a unit.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CC423EEE-06FF-4220-A944-D16D8D4CAA50}"/>
              </a:ext>
            </a:extLst>
          </p:cNvPr>
          <p:cNvSpPr txBox="1"/>
          <p:nvPr/>
        </p:nvSpPr>
        <p:spPr>
          <a:xfrm>
            <a:off x="5515247" y="786700"/>
            <a:ext cx="46289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300" spc="300" dirty="0">
                <a:latin typeface="Montserrat" charset="0"/>
                <a:ea typeface="Montserrat" charset="0"/>
                <a:cs typeface="Montserrat" charset="0"/>
              </a:rPr>
              <a:t> SQUID IN THE BAY OF BISCAY</a:t>
            </a:r>
          </a:p>
        </p:txBody>
      </p:sp>
    </p:spTree>
    <p:extLst>
      <p:ext uri="{BB962C8B-B14F-4D97-AF65-F5344CB8AC3E}">
        <p14:creationId xmlns:p14="http://schemas.microsoft.com/office/powerpoint/2010/main" val="336649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7CFFE7C5-6F68-498C-99D4-6513EE0E6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4906"/>
              </p:ext>
            </p:extLst>
          </p:nvPr>
        </p:nvGraphicFramePr>
        <p:xfrm>
          <a:off x="413070" y="1727438"/>
          <a:ext cx="5899362" cy="3403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7E0733BC-C5F1-444A-98B5-1DB571A18839}"/>
              </a:ext>
            </a:extLst>
          </p:cNvPr>
          <p:cNvSpPr txBox="1"/>
          <p:nvPr/>
        </p:nvSpPr>
        <p:spPr>
          <a:xfrm>
            <a:off x="7110836" y="944869"/>
            <a:ext cx="3882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ABUNDANCE INDEX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C20C05C3-6334-45B8-9F5B-EDAE4518A257}"/>
              </a:ext>
            </a:extLst>
          </p:cNvPr>
          <p:cNvSpPr txBox="1"/>
          <p:nvPr/>
        </p:nvSpPr>
        <p:spPr>
          <a:xfrm>
            <a:off x="6564313" y="2072985"/>
            <a:ext cx="4733925" cy="300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Fishery-independent abundance index from EVHOE survey for all </a:t>
            </a:r>
            <a:r>
              <a:rPr lang="en-GB" sz="1600" spc="150" dirty="0" err="1">
                <a:latin typeface="Montserrat Light" charset="0"/>
                <a:ea typeface="Montserrat Light" charset="0"/>
                <a:cs typeface="Montserrat Light" charset="0"/>
              </a:rPr>
              <a:t>Loligo</a:t>
            </a: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 spp.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Disaggregated by species according to the percentage of the survey catches corresponding to each species.</a:t>
            </a:r>
          </a:p>
        </p:txBody>
      </p:sp>
    </p:spTree>
    <p:extLst>
      <p:ext uri="{BB962C8B-B14F-4D97-AF65-F5344CB8AC3E}">
        <p14:creationId xmlns:p14="http://schemas.microsoft.com/office/powerpoint/2010/main" val="138004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C4486CB-680C-4419-8972-1F9244CE03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3208854"/>
              </p:ext>
            </p:extLst>
          </p:nvPr>
        </p:nvGraphicFramePr>
        <p:xfrm>
          <a:off x="101601" y="1583258"/>
          <a:ext cx="5535385" cy="352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11">
            <a:extLst>
              <a:ext uri="{FF2B5EF4-FFF2-40B4-BE49-F238E27FC236}">
                <a16:creationId xmlns:a16="http://schemas.microsoft.com/office/drawing/2014/main" id="{B22AD0CC-C2BA-4787-95F0-D314D7A1ABB2}"/>
              </a:ext>
            </a:extLst>
          </p:cNvPr>
          <p:cNvSpPr txBox="1"/>
          <p:nvPr/>
        </p:nvSpPr>
        <p:spPr>
          <a:xfrm>
            <a:off x="5956170" y="2101563"/>
            <a:ext cx="5931030" cy="374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Exploited in a multi-specific and mix-fisheries trawlers.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Information on landings by country and ICES area 8abd.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When there is no disaggregation by species, we assumed the same % as in the EVHOE survey.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596AD429-8D59-4E4A-B7CE-89D02479A9AE}"/>
              </a:ext>
            </a:extLst>
          </p:cNvPr>
          <p:cNvSpPr txBox="1"/>
          <p:nvPr/>
        </p:nvSpPr>
        <p:spPr>
          <a:xfrm>
            <a:off x="7770055" y="1260092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LANDINGS</a:t>
            </a:r>
          </a:p>
        </p:txBody>
      </p:sp>
    </p:spTree>
    <p:extLst>
      <p:ext uri="{BB962C8B-B14F-4D97-AF65-F5344CB8AC3E}">
        <p14:creationId xmlns:p14="http://schemas.microsoft.com/office/powerpoint/2010/main" val="19716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946AF0C-4CCA-4AB9-94EE-9E8B5A1D42EB}"/>
              </a:ext>
            </a:extLst>
          </p:cNvPr>
          <p:cNvSpPr/>
          <p:nvPr/>
        </p:nvSpPr>
        <p:spPr>
          <a:xfrm>
            <a:off x="2531129" y="602358"/>
            <a:ext cx="6096000" cy="18004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b="1" spc="150" dirty="0">
                <a:latin typeface="Montserrat Light" charset="0"/>
              </a:rPr>
              <a:t>Surplus production model</a:t>
            </a:r>
          </a:p>
          <a:p>
            <a:endParaRPr lang="en-GB" sz="1600" spc="150" dirty="0">
              <a:latin typeface="Montserrat Light" charset="0"/>
            </a:endParaRPr>
          </a:p>
          <a:p>
            <a:r>
              <a:rPr lang="en-GB" sz="1600" spc="150" dirty="0">
                <a:latin typeface="Montserrat Light" charset="0"/>
              </a:rPr>
              <a:t>Pella &amp; Tomlinson (1969):</a:t>
            </a: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4FAF43-5B15-4E09-AA21-8BF3280D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232" y="1770253"/>
            <a:ext cx="4657725" cy="11715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1F73A02-D4C0-49E6-B797-FB5BFAD3C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54" y="2941828"/>
            <a:ext cx="82200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D956A6-9B08-4496-89E5-C375E99001D1}"/>
              </a:ext>
            </a:extLst>
          </p:cNvPr>
          <p:cNvSpPr/>
          <p:nvPr/>
        </p:nvSpPr>
        <p:spPr>
          <a:xfrm>
            <a:off x="2502407" y="632338"/>
            <a:ext cx="8640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spc="150" dirty="0">
                <a:latin typeface="Montserrat Light" charset="0"/>
              </a:rPr>
              <a:t>SPICT</a:t>
            </a:r>
            <a:r>
              <a:rPr lang="en-GB" sz="1600" b="1" spc="150" dirty="0">
                <a:latin typeface="Montserrat Light" charset="0"/>
              </a:rPr>
              <a:t> (Stochastic surplus production model in continuous time) </a:t>
            </a:r>
            <a:endParaRPr lang="en-GB" sz="2400" b="1" spc="150" dirty="0">
              <a:latin typeface="Montserrat Light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4F3B0D-1D70-439D-AE0D-910EF779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68" y="1847500"/>
            <a:ext cx="6442488" cy="117055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F46401F3-04F8-4C2E-8B78-9BE2947EE99F}"/>
              </a:ext>
            </a:extLst>
          </p:cNvPr>
          <p:cNvSpPr/>
          <p:nvPr/>
        </p:nvSpPr>
        <p:spPr>
          <a:xfrm>
            <a:off x="7661329" y="1948168"/>
            <a:ext cx="1412928" cy="9692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29C8539-9D29-4035-AD43-AB3E008DB585}"/>
              </a:ext>
            </a:extLst>
          </p:cNvPr>
          <p:cNvSpPr txBox="1"/>
          <p:nvPr/>
        </p:nvSpPr>
        <p:spPr>
          <a:xfrm>
            <a:off x="9448799" y="2296603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PROCESS ERROR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776060-ECEA-4C96-958F-7F16A33E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43" y="3730395"/>
            <a:ext cx="2081775" cy="8255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CE2E170-11FF-42F3-8AC1-C1ABDF928149}"/>
              </a:ext>
            </a:extLst>
          </p:cNvPr>
          <p:cNvSpPr txBox="1"/>
          <p:nvPr/>
        </p:nvSpPr>
        <p:spPr>
          <a:xfrm>
            <a:off x="606188" y="2296603"/>
            <a:ext cx="160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BIOMASS</a:t>
            </a:r>
          </a:p>
          <a:p>
            <a:r>
              <a:rPr lang="es-ES" sz="1600" dirty="0"/>
              <a:t>PROCESS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01CCDBB-403B-4042-87A7-D09C2A0DA9A3}"/>
              </a:ext>
            </a:extLst>
          </p:cNvPr>
          <p:cNvSpPr txBox="1"/>
          <p:nvPr/>
        </p:nvSpPr>
        <p:spPr>
          <a:xfrm>
            <a:off x="606187" y="3809019"/>
            <a:ext cx="160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FISHING</a:t>
            </a:r>
          </a:p>
          <a:p>
            <a:r>
              <a:rPr lang="es-ES" sz="1600" dirty="0"/>
              <a:t>PROCESS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58E3A50-3328-43CF-A612-C3E2EB8F5294}"/>
              </a:ext>
            </a:extLst>
          </p:cNvPr>
          <p:cNvSpPr/>
          <p:nvPr/>
        </p:nvSpPr>
        <p:spPr>
          <a:xfrm>
            <a:off x="3988350" y="3932242"/>
            <a:ext cx="938168" cy="7022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0C23A0A-9BCA-4D79-BF1F-ADD1BC2236F0}"/>
              </a:ext>
            </a:extLst>
          </p:cNvPr>
          <p:cNvSpPr txBox="1"/>
          <p:nvPr/>
        </p:nvSpPr>
        <p:spPr>
          <a:xfrm>
            <a:off x="9448799" y="3904245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PROCESS ERROR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4482BD5-F491-41D5-8A5D-2E2A0E27A3BE}"/>
              </a:ext>
            </a:extLst>
          </p:cNvPr>
          <p:cNvSpPr txBox="1"/>
          <p:nvPr/>
        </p:nvSpPr>
        <p:spPr>
          <a:xfrm>
            <a:off x="606186" y="5718945"/>
            <a:ext cx="160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OBSERVATIONS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B643F101-9E47-49FC-BE90-BFB624240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768" y="5969000"/>
            <a:ext cx="4011226" cy="889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E448C4E-01DC-4586-B19F-A267E04D0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407" y="5332111"/>
            <a:ext cx="3148051" cy="571500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89AC70F-6E9C-4F59-996A-1B84D5831C9A}"/>
              </a:ext>
            </a:extLst>
          </p:cNvPr>
          <p:cNvCxnSpPr>
            <a:cxnSpLocks/>
          </p:cNvCxnSpPr>
          <p:nvPr/>
        </p:nvCxnSpPr>
        <p:spPr>
          <a:xfrm flipV="1">
            <a:off x="690078" y="1520879"/>
            <a:ext cx="11274803" cy="7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42A0EC1-5680-4790-AB66-4BD259C9824B}"/>
              </a:ext>
            </a:extLst>
          </p:cNvPr>
          <p:cNvCxnSpPr>
            <a:cxnSpLocks/>
          </p:cNvCxnSpPr>
          <p:nvPr/>
        </p:nvCxnSpPr>
        <p:spPr>
          <a:xfrm flipV="1">
            <a:off x="606186" y="3272485"/>
            <a:ext cx="11274803" cy="7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ED11C56-F310-4B19-8709-3B667634F711}"/>
              </a:ext>
            </a:extLst>
          </p:cNvPr>
          <p:cNvCxnSpPr>
            <a:cxnSpLocks/>
          </p:cNvCxnSpPr>
          <p:nvPr/>
        </p:nvCxnSpPr>
        <p:spPr>
          <a:xfrm flipV="1">
            <a:off x="532083" y="5025895"/>
            <a:ext cx="11274803" cy="7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507CBD0-E7C3-447D-AEC9-EA9AAAC6A424}"/>
              </a:ext>
            </a:extLst>
          </p:cNvPr>
          <p:cNvSpPr txBox="1"/>
          <p:nvPr/>
        </p:nvSpPr>
        <p:spPr>
          <a:xfrm>
            <a:off x="9361053" y="5784334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OBSERVATION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D0C4CC-5E63-4A8E-8802-7F617F70CDDB}"/>
                  </a:ext>
                </a:extLst>
              </p:cNvPr>
              <p:cNvSpPr txBox="1"/>
              <p:nvPr/>
            </p:nvSpPr>
            <p:spPr>
              <a:xfrm>
                <a:off x="11408396" y="2296347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D0C4CC-5E63-4A8E-8802-7F617F70C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8396" y="2296347"/>
                <a:ext cx="649676" cy="246221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0ADC084-954C-4284-9A7C-6A1DFE10926E}"/>
                  </a:ext>
                </a:extLst>
              </p:cNvPr>
              <p:cNvSpPr txBox="1"/>
              <p:nvPr/>
            </p:nvSpPr>
            <p:spPr>
              <a:xfrm>
                <a:off x="11454578" y="3883923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0ADC084-954C-4284-9A7C-6A1DFE109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578" y="3883923"/>
                <a:ext cx="649676" cy="246221"/>
              </a:xfrm>
              <a:prstGeom prst="rect">
                <a:avLst/>
              </a:prstGeom>
              <a:blipFill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93E23DDB-D616-4135-8452-B7605A066369}"/>
                  </a:ext>
                </a:extLst>
              </p:cNvPr>
              <p:cNvSpPr txBox="1"/>
              <p:nvPr/>
            </p:nvSpPr>
            <p:spPr>
              <a:xfrm>
                <a:off x="11542324" y="5332111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93E23DDB-D616-4135-8452-B7605A066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324" y="5332111"/>
                <a:ext cx="649676" cy="246221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35E4658-5AF6-4AB1-9E8F-09A333C1B998}"/>
                  </a:ext>
                </a:extLst>
              </p:cNvPr>
              <p:cNvSpPr txBox="1"/>
              <p:nvPr/>
            </p:nvSpPr>
            <p:spPr>
              <a:xfrm>
                <a:off x="11542324" y="6055482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35E4658-5AF6-4AB1-9E8F-09A333C1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324" y="6055482"/>
                <a:ext cx="649676" cy="246221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Elipse 42">
            <a:extLst>
              <a:ext uri="{FF2B5EF4-FFF2-40B4-BE49-F238E27FC236}">
                <a16:creationId xmlns:a16="http://schemas.microsoft.com/office/drawing/2014/main" id="{9E3FDD21-0796-4410-B732-81C75F4917B0}"/>
              </a:ext>
            </a:extLst>
          </p:cNvPr>
          <p:cNvSpPr/>
          <p:nvPr/>
        </p:nvSpPr>
        <p:spPr>
          <a:xfrm>
            <a:off x="5085401" y="5248247"/>
            <a:ext cx="565057" cy="608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7A10D7A3-13EB-4867-9550-21F0E3DDF9FE}"/>
              </a:ext>
            </a:extLst>
          </p:cNvPr>
          <p:cNvSpPr/>
          <p:nvPr/>
        </p:nvSpPr>
        <p:spPr>
          <a:xfrm>
            <a:off x="6266046" y="6055482"/>
            <a:ext cx="470799" cy="6304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</p:spTree>
    <p:extLst>
      <p:ext uri="{BB962C8B-B14F-4D97-AF65-F5344CB8AC3E}">
        <p14:creationId xmlns:p14="http://schemas.microsoft.com/office/powerpoint/2010/main" val="24567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ACCE5B8-7278-4101-BF74-B048DCFD1861}"/>
              </a:ext>
            </a:extLst>
          </p:cNvPr>
          <p:cNvSpPr txBox="1"/>
          <p:nvPr/>
        </p:nvSpPr>
        <p:spPr>
          <a:xfrm>
            <a:off x="1850064" y="1382233"/>
            <a:ext cx="963309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 err="1">
                <a:latin typeface="Montserrat Light" charset="0"/>
              </a:rPr>
              <a:t>SPiCT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Model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advantages</a:t>
            </a:r>
            <a:r>
              <a:rPr lang="es-ES" sz="2000" b="1" spc="150" dirty="0">
                <a:latin typeface="Montserrat Light" charset="0"/>
              </a:rPr>
              <a:t>:</a:t>
            </a:r>
          </a:p>
          <a:p>
            <a:endParaRPr lang="es-ES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Separation of process and observation noise.</a:t>
            </a:r>
          </a:p>
          <a:p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Observation error on both index and catch.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Irregular sampling intervals allowed.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Seasonal dynamics can be accommodated.</a:t>
            </a:r>
            <a:endParaRPr lang="es-ES" sz="2000" spc="150" dirty="0">
              <a:latin typeface="Montserrat Light" charset="0"/>
            </a:endParaRPr>
          </a:p>
          <a:p>
            <a:endParaRPr lang="es-ES" sz="1600" spc="150" dirty="0">
              <a:latin typeface="Montserrat Light" charset="0"/>
            </a:endParaRPr>
          </a:p>
          <a:p>
            <a:endParaRPr lang="es-E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46B75C25-9FE7-47F8-8BE9-D8EC924D0B7B}"/>
              </a:ext>
            </a:extLst>
          </p:cNvPr>
          <p:cNvSpPr txBox="1"/>
          <p:nvPr/>
        </p:nvSpPr>
        <p:spPr>
          <a:xfrm>
            <a:off x="3026735" y="774747"/>
            <a:ext cx="234121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300" spc="300" dirty="0">
                <a:latin typeface="Montserrat" charset="0"/>
                <a:ea typeface="Montserrat" charset="0"/>
                <a:cs typeface="Montserrat" charset="0"/>
              </a:rPr>
              <a:t>Input data</a:t>
            </a:r>
          </a:p>
        </p:txBody>
      </p:sp>
      <p:pic>
        <p:nvPicPr>
          <p:cNvPr id="3" name="Marcador de posición de imagen 6">
            <a:extLst>
              <a:ext uri="{FF2B5EF4-FFF2-40B4-BE49-F238E27FC236}">
                <a16:creationId xmlns:a16="http://schemas.microsoft.com/office/drawing/2014/main" id="{9ADCCDE8-8741-4FDD-B9C1-21A9E72B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79" b="5879"/>
          <a:stretch>
            <a:fillRect/>
          </a:stretch>
        </p:blipFill>
        <p:spPr>
          <a:xfrm>
            <a:off x="1868495" y="1954293"/>
            <a:ext cx="8696960" cy="47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t_Squid_WGCEPH2019.potx" id="{5EECDE01-373B-4BF3-93D4-C25F3D1CC932}" vid="{13C65506-0B01-4A90-BEE8-EC5F9FE57631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FBFBF"/>
      </a:accent1>
      <a:accent2>
        <a:srgbClr val="A5A5A5"/>
      </a:accent2>
      <a:accent3>
        <a:srgbClr val="5C5C5C"/>
      </a:accent3>
      <a:accent4>
        <a:srgbClr val="FFDA00"/>
      </a:accent4>
      <a:accent5>
        <a:srgbClr val="DFC871"/>
      </a:accent5>
      <a:accent6>
        <a:srgbClr val="4747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</TotalTime>
  <Words>1604</Words>
  <Application>Microsoft Office PowerPoint</Application>
  <PresentationFormat>Panorámica</PresentationFormat>
  <Paragraphs>253</Paragraphs>
  <Slides>19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33" baseType="lpstr">
      <vt:lpstr>AdvPSMP10</vt:lpstr>
      <vt:lpstr>AdvPSPH-I</vt:lpstr>
      <vt:lpstr>AdvPSPH-R</vt:lpstr>
      <vt:lpstr>AdvTTec369687</vt:lpstr>
      <vt:lpstr>Arial</vt:lpstr>
      <vt:lpstr>Calibri</vt:lpstr>
      <vt:lpstr>Calibri Light</vt:lpstr>
      <vt:lpstr>Cambria Math</vt:lpstr>
      <vt:lpstr>Courier New</vt:lpstr>
      <vt:lpstr>Lucida Console</vt:lpstr>
      <vt:lpstr>Montserrat</vt:lpstr>
      <vt:lpstr>Montserrat Light</vt:lpstr>
      <vt:lpstr>Tema de Office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Irantzu Zubiaur</dc:creator>
  <cp:lastModifiedBy>Ane Iriondo</cp:lastModifiedBy>
  <cp:revision>115</cp:revision>
  <dcterms:created xsi:type="dcterms:W3CDTF">2019-03-15T09:17:42Z</dcterms:created>
  <dcterms:modified xsi:type="dcterms:W3CDTF">2020-09-29T11:16:07Z</dcterms:modified>
</cp:coreProperties>
</file>